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5"/>
  </p:notesMasterIdLst>
  <p:handoutMasterIdLst>
    <p:handoutMasterId r:id="rId26"/>
  </p:handoutMasterIdLst>
  <p:sldIdLst>
    <p:sldId id="256" r:id="rId5"/>
    <p:sldId id="271" r:id="rId6"/>
    <p:sldId id="266" r:id="rId7"/>
    <p:sldId id="288" r:id="rId8"/>
    <p:sldId id="292" r:id="rId9"/>
    <p:sldId id="290" r:id="rId10"/>
    <p:sldId id="293" r:id="rId11"/>
    <p:sldId id="267" r:id="rId12"/>
    <p:sldId id="289" r:id="rId13"/>
    <p:sldId id="291" r:id="rId14"/>
    <p:sldId id="284" r:id="rId15"/>
    <p:sldId id="285" r:id="rId16"/>
    <p:sldId id="263" r:id="rId17"/>
    <p:sldId id="286" r:id="rId18"/>
    <p:sldId id="296" r:id="rId19"/>
    <p:sldId id="295" r:id="rId20"/>
    <p:sldId id="294" r:id="rId21"/>
    <p:sldId id="297" r:id="rId22"/>
    <p:sldId id="262" r:id="rId23"/>
    <p:sldId id="26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67463" autoAdjust="0"/>
  </p:normalViewPr>
  <p:slideViewPr>
    <p:cSldViewPr snapToGrid="0">
      <p:cViewPr varScale="1">
        <p:scale>
          <a:sx n="72" d="100"/>
          <a:sy n="72" d="100"/>
        </p:scale>
        <p:origin x="660" y="66"/>
      </p:cViewPr>
      <p:guideLst/>
    </p:cSldViewPr>
  </p:slideViewPr>
  <p:notesTextViewPr>
    <p:cViewPr>
      <p:scale>
        <a:sx n="3" d="2"/>
        <a:sy n="3" d="2"/>
      </p:scale>
      <p:origin x="0" y="0"/>
    </p:cViewPr>
  </p:notesTextViewPr>
  <p:notesViewPr>
    <p:cSldViewPr snapToGrid="0">
      <p:cViewPr varScale="1">
        <p:scale>
          <a:sx n="60" d="100"/>
          <a:sy n="60" d="100"/>
        </p:scale>
        <p:origin x="167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667F8A-B889-49B3-AC77-5DDF11A08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B2889B-A0AC-4482-8592-5C96F2309420}" type="datetimeFigureOut">
              <a:rPr lang="en-US" smtClean="0"/>
              <a:t>7/2/2020</a:t>
            </a:fld>
            <a:endParaRPr lang="en-US"/>
          </a:p>
        </p:txBody>
      </p:sp>
      <p:sp>
        <p:nvSpPr>
          <p:cNvPr id="4" name="Footer Placeholder 3">
            <a:extLst>
              <a:ext uri="{FF2B5EF4-FFF2-40B4-BE49-F238E27FC236}">
                <a16:creationId xmlns:a16="http://schemas.microsoft.com/office/drawing/2014/main" id="{567AFD4F-C0E7-421C-AF77-6F9CC963C9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74AB9F-6726-4FB1-8769-82E23336C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529299-61FF-4B93-ADA6-2FD5975D62F6}" type="slidenum">
              <a:rPr lang="en-US" smtClean="0"/>
              <a:t>‹#›</a:t>
            </a:fld>
            <a:endParaRPr lang="en-US"/>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EB223-FFC0-462A-A3B8-EAA7CE0F8CBD}" type="datetimeFigureOut">
              <a:rPr lang="en-US" smtClean="0"/>
              <a:t>7/2/2020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49E9A-41F7-4779-A581-48A7C374A227}" type="slidenum">
              <a:rPr lang="en-US" smtClean="0"/>
              <a:t>‹#›</a:t>
            </a:fld>
            <a:endParaRPr lang="en-US" dirty="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When conducting research, it is easy to go to one source: Wikipedia.  However, you need to include a variety of sources in your research. Consider the following sources: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Who can I interview to get more information on the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Is the topic current and will it be relevant to my audience?</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articles, blogs, and magazines may have something related to my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Is there a YouTube video on the topic? If so, what is it about?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images can I find related to the topic?</a:t>
            </a:r>
          </a:p>
        </p:txBody>
      </p:sp>
      <p:sp>
        <p:nvSpPr>
          <p:cNvPr id="4" name="Slide Number Placeholder 3"/>
          <p:cNvSpPr>
            <a:spLocks noGrp="1"/>
          </p:cNvSpPr>
          <p:nvPr>
            <p:ph type="sldNum" sz="quarter" idx="10"/>
          </p:nvPr>
        </p:nvSpPr>
        <p:spPr/>
        <p:txBody>
          <a:bodyPr/>
          <a:lstStyle/>
          <a:p>
            <a:fld id="{BC849E9A-41F7-4779-A581-48A7C374A227}" type="slidenum">
              <a:rPr lang="en-US" smtClean="0"/>
              <a:t>3</a:t>
            </a:fld>
            <a:endParaRPr lang="en-US" dirty="0"/>
          </a:p>
        </p:txBody>
      </p:sp>
    </p:spTree>
    <p:extLst>
      <p:ext uri="{BB962C8B-B14F-4D97-AF65-F5344CB8AC3E}">
        <p14:creationId xmlns:p14="http://schemas.microsoft.com/office/powerpoint/2010/main" val="2295961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Segoe UI" panose="020B0502040204020203" pitchFamily="34" charset="0"/>
                <a:cs typeface="Segoe UI" panose="020B0502040204020203" pitchFamily="34" charset="0"/>
              </a:rPr>
              <a:t>After consulting a variety of sources, you will need to narrow your topic.  For example, the topic of internet safety is huge, but you could narrow that topic to include internet safety in regards to social media apps that teenagers are using heavily.  A topic like that is more specific and will be relevant to your peers.  Some questions to think about to help you narrow your topic: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topics of the research interest me the most?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topics of the research will interest my audience the most?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topics will the audience find more engaging? Shocking? Inspiring?</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8</a:t>
            </a:fld>
            <a:endParaRPr lang="en-US" dirty="0"/>
          </a:p>
        </p:txBody>
      </p:sp>
    </p:spTree>
    <p:extLst>
      <p:ext uri="{BB962C8B-B14F-4D97-AF65-F5344CB8AC3E}">
        <p14:creationId xmlns:p14="http://schemas.microsoft.com/office/powerpoint/2010/main" val="4224310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Now, that you have narrowed your topic, you will want to organize your research in a structure that works.  There are some common organizational patterns based on the kind of research you are doing.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Organizational Structures: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Cause and Effect- this kind of structure is great for explaining the causes and effects of a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Compare and Contrast- in this pattern you highlight the similarities and differences of the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Explain process- this structure is great for outlining a series of steps to follow;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Definition- if you want to make sure your audience understands what something is using illustrations, meanings, clarifying misconceptions, you may want to use this structure</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Classification- a common organizational structure is grouping like topics or facts from the research together.  For instance, in the internet safety about social media apps, you may organize the research where you look at each social media app one at a time</a:t>
            </a:r>
          </a:p>
        </p:txBody>
      </p:sp>
      <p:sp>
        <p:nvSpPr>
          <p:cNvPr id="4" name="Slide Number Placeholder 3"/>
          <p:cNvSpPr>
            <a:spLocks noGrp="1"/>
          </p:cNvSpPr>
          <p:nvPr>
            <p:ph type="sldNum" sz="quarter" idx="10"/>
          </p:nvPr>
        </p:nvSpPr>
        <p:spPr/>
        <p:txBody>
          <a:bodyPr/>
          <a:lstStyle/>
          <a:p>
            <a:fld id="{BC849E9A-41F7-4779-A581-48A7C374A227}" type="slidenum">
              <a:rPr lang="en-US" smtClean="0"/>
              <a:t>13</a:t>
            </a:fld>
            <a:endParaRPr lang="en-US" dirty="0"/>
          </a:p>
        </p:txBody>
      </p:sp>
    </p:spTree>
    <p:extLst>
      <p:ext uri="{BB962C8B-B14F-4D97-AF65-F5344CB8AC3E}">
        <p14:creationId xmlns:p14="http://schemas.microsoft.com/office/powerpoint/2010/main" val="182534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After you’ve done your research, it’s time to put your presentation together.  The first step in the process is to introduce the topic.  This is a great time to connect your topic to something that your audience can relate.  In other words, why should they listen to all the information you will be sharing in your research presentation?  What is in it for them?  You may also want to include a graphic or image to grab their attention.</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Feel free to duplicate this slide by right-clicking on this slide in the slides pane to the left and select </a:t>
            </a:r>
            <a:r>
              <a:rPr lang="en-US" b="1" dirty="0">
                <a:latin typeface="Segoe UI" panose="020B0502040204020203" pitchFamily="34" charset="0"/>
                <a:cs typeface="Segoe UI" panose="020B0502040204020203" pitchFamily="34" charset="0"/>
              </a:rPr>
              <a:t>Duplicate Slide</a:t>
            </a:r>
            <a:r>
              <a:rPr lang="en-US" dirty="0">
                <a:latin typeface="Segoe UI" panose="020B0502040204020203" pitchFamily="34" charset="0"/>
                <a:cs typeface="Segoe UI" panose="020B0502040204020203" pitchFamily="34" charset="0"/>
              </a:rPr>
              <a:t>.</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The next step in your presentation is to state your claim or topic clearly.  Your teacher may even call this your thesis.  As you state your thesis, you may find that this layout is not the best layout for your claim or topic.  You can change the layout by clicking the drop-down menu next to the </a:t>
            </a:r>
            <a:r>
              <a:rPr lang="en-US" b="1" dirty="0">
                <a:latin typeface="Segoe UI" panose="020B0502040204020203" pitchFamily="34" charset="0"/>
                <a:cs typeface="Segoe UI" panose="020B0502040204020203" pitchFamily="34" charset="0"/>
              </a:rPr>
              <a:t>Layout</a:t>
            </a:r>
            <a:r>
              <a:rPr lang="en-US" dirty="0">
                <a:latin typeface="Segoe UI" panose="020B0502040204020203" pitchFamily="34" charset="0"/>
                <a:cs typeface="Segoe UI" panose="020B0502040204020203" pitchFamily="34" charset="0"/>
              </a:rPr>
              <a:t> in the </a:t>
            </a:r>
            <a:r>
              <a:rPr lang="en-US" b="1" dirty="0">
                <a:latin typeface="Segoe UI" panose="020B0502040204020203" pitchFamily="34" charset="0"/>
                <a:cs typeface="Segoe UI" panose="020B0502040204020203" pitchFamily="34" charset="0"/>
              </a:rPr>
              <a:t>Slides</a:t>
            </a:r>
            <a:r>
              <a:rPr lang="en-US" dirty="0">
                <a:latin typeface="Segoe UI" panose="020B0502040204020203" pitchFamily="34" charset="0"/>
                <a:cs typeface="Segoe UI" panose="020B0502040204020203" pitchFamily="34" charset="0"/>
              </a:rPr>
              <a:t> menu section.  You can choose </a:t>
            </a:r>
            <a:r>
              <a:rPr lang="en-US" b="1" dirty="0">
                <a:latin typeface="Segoe UI" panose="020B0502040204020203" pitchFamily="34" charset="0"/>
                <a:cs typeface="Segoe UI" panose="020B0502040204020203" pitchFamily="34" charset="0"/>
              </a:rPr>
              <a:t>Two Content</a:t>
            </a:r>
            <a:r>
              <a:rPr lang="en-US" dirty="0">
                <a:latin typeface="Segoe UI" panose="020B0502040204020203" pitchFamily="34" charset="0"/>
                <a:cs typeface="Segoe UI" panose="020B0502040204020203" pitchFamily="34" charset="0"/>
              </a:rPr>
              <a:t>, </a:t>
            </a:r>
            <a:r>
              <a:rPr lang="en-US" b="1" dirty="0">
                <a:latin typeface="Segoe UI" panose="020B0502040204020203" pitchFamily="34" charset="0"/>
                <a:cs typeface="Segoe UI" panose="020B0502040204020203" pitchFamily="34" charset="0"/>
              </a:rPr>
              <a:t>Comparison</a:t>
            </a:r>
            <a:r>
              <a:rPr lang="en-US" dirty="0">
                <a:latin typeface="Segoe UI" panose="020B0502040204020203" pitchFamily="34" charset="0"/>
                <a:cs typeface="Segoe UI" panose="020B0502040204020203" pitchFamily="34" charset="0"/>
              </a:rPr>
              <a:t>, or </a:t>
            </a:r>
            <a:r>
              <a:rPr lang="en-US" b="1" dirty="0">
                <a:latin typeface="Segoe UI" panose="020B0502040204020203" pitchFamily="34" charset="0"/>
                <a:cs typeface="Segoe UI" panose="020B0502040204020203" pitchFamily="34" charset="0"/>
              </a:rPr>
              <a:t>Picture with Caption</a:t>
            </a:r>
            <a:r>
              <a:rPr lang="en-US" dirty="0">
                <a:latin typeface="Segoe UI" panose="020B0502040204020203" pitchFamily="34" charset="0"/>
                <a:cs typeface="Segoe UI" panose="020B0502040204020203" pitchFamily="34" charset="0"/>
              </a:rPr>
              <a:t>.  </a:t>
            </a:r>
            <a:r>
              <a:rPr lang="en-US" i="1" dirty="0">
                <a:latin typeface="Segoe UI" panose="020B0502040204020203" pitchFamily="34" charset="0"/>
                <a:cs typeface="Segoe UI" panose="020B0502040204020203" pitchFamily="34" charset="0"/>
              </a:rPr>
              <a:t>Note: A different layout might change the look of the icons on this page.</a:t>
            </a:r>
          </a:p>
          <a:p>
            <a:endParaRPr lang="en-US" i="1" dirty="0">
              <a:latin typeface="Segoe UI" panose="020B0502040204020203" pitchFamily="34" charset="0"/>
              <a:cs typeface="Segoe UI" panose="020B0502040204020203" pitchFamily="34" charset="0"/>
            </a:endParaRPr>
          </a:p>
          <a:p>
            <a:r>
              <a:rPr lang="en-US" i="0" dirty="0">
                <a:latin typeface="Segoe UI" panose="020B0502040204020203" pitchFamily="34" charset="0"/>
                <a:cs typeface="Segoe UI" panose="020B0502040204020203" pitchFamily="34" charset="0"/>
              </a:rPr>
              <a:t>You will also want to state your facts.  You have done the research now share some of the interesting facts with your audience.  Facts do not have to be boring; you can communicate facts in a variety of ways by going to the Insert Tab.  In the Insert tab you can: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Insert </a:t>
            </a:r>
            <a:r>
              <a:rPr lang="en-US" b="1" i="0" dirty="0">
                <a:latin typeface="Segoe UI" panose="020B0502040204020203" pitchFamily="34" charset="0"/>
                <a:cs typeface="Segoe UI" panose="020B0502040204020203" pitchFamily="34" charset="0"/>
              </a:rPr>
              <a:t>pictures</a:t>
            </a:r>
            <a:r>
              <a:rPr lang="en-US" i="0" dirty="0">
                <a:latin typeface="Segoe UI" panose="020B0502040204020203" pitchFamily="34" charset="0"/>
                <a:cs typeface="Segoe UI" panose="020B0502040204020203" pitchFamily="34" charset="0"/>
              </a:rPr>
              <a:t> from your computer or </a:t>
            </a:r>
            <a:r>
              <a:rPr lang="en-US" b="1" i="0" dirty="0">
                <a:latin typeface="Segoe UI" panose="020B0502040204020203" pitchFamily="34" charset="0"/>
                <a:cs typeface="Segoe UI" panose="020B0502040204020203" pitchFamily="34" charset="0"/>
              </a:rPr>
              <a:t>online</a:t>
            </a:r>
            <a:r>
              <a:rPr lang="en-US" i="0" dirty="0">
                <a:latin typeface="Segoe UI" panose="020B0502040204020203" pitchFamily="34" charset="0"/>
                <a:cs typeface="Segoe UI" panose="020B0502040204020203" pitchFamily="34" charset="0"/>
              </a:rPr>
              <a:t>.</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Add a </a:t>
            </a:r>
            <a:r>
              <a:rPr lang="en-US" b="1" i="0" dirty="0">
                <a:latin typeface="Segoe UI" panose="020B0502040204020203" pitchFamily="34" charset="0"/>
                <a:cs typeface="Segoe UI" panose="020B0502040204020203" pitchFamily="34" charset="0"/>
              </a:rPr>
              <a:t>chart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Create some </a:t>
            </a:r>
            <a:r>
              <a:rPr lang="en-US" b="1" i="0" dirty="0">
                <a:latin typeface="Segoe UI" panose="020B0502040204020203" pitchFamily="34" charset="0"/>
                <a:cs typeface="Segoe UI" panose="020B0502040204020203" pitchFamily="34" charset="0"/>
              </a:rPr>
              <a:t>SmartArt</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Insert a variety of icons to help your facts come to life.  Note: You can change the color of the icons by selecting the icon and then click on the </a:t>
            </a:r>
            <a:r>
              <a:rPr lang="en-US" b="1" i="0" dirty="0">
                <a:latin typeface="Segoe UI" panose="020B0502040204020203" pitchFamily="34" charset="0"/>
                <a:cs typeface="Segoe UI" panose="020B0502040204020203" pitchFamily="34" charset="0"/>
              </a:rPr>
              <a:t>Format</a:t>
            </a:r>
            <a:r>
              <a:rPr lang="en-US" i="0" dirty="0">
                <a:latin typeface="Segoe UI" panose="020B0502040204020203" pitchFamily="34" charset="0"/>
                <a:cs typeface="Segoe UI" panose="020B0502040204020203" pitchFamily="34" charset="0"/>
              </a:rPr>
              <a:t> tab and then </a:t>
            </a:r>
            <a:r>
              <a:rPr lang="en-US" b="1" i="0" dirty="0">
                <a:latin typeface="Segoe UI" panose="020B0502040204020203" pitchFamily="34" charset="0"/>
                <a:cs typeface="Segoe UI" panose="020B0502040204020203" pitchFamily="34" charset="0"/>
              </a:rPr>
              <a:t>Graphics Fill</a:t>
            </a:r>
            <a:r>
              <a:rPr lang="en-US" i="0" dirty="0">
                <a:latin typeface="Segoe UI" panose="020B0502040204020203" pitchFamily="34" charset="0"/>
                <a:cs typeface="Segoe UI" panose="020B0502040204020203" pitchFamily="34" charset="0"/>
              </a:rPr>
              <a:t>.  From there, you will choose a color from the list or choose </a:t>
            </a:r>
            <a:r>
              <a:rPr lang="en-US" b="1" i="0" dirty="0">
                <a:latin typeface="Segoe UI" panose="020B0502040204020203" pitchFamily="34" charset="0"/>
                <a:cs typeface="Segoe UI" panose="020B0502040204020203" pitchFamily="34" charset="0"/>
              </a:rPr>
              <a:t>More Fill Colors </a:t>
            </a:r>
            <a:r>
              <a:rPr lang="en-US" i="0" dirty="0">
                <a:latin typeface="Segoe UI" panose="020B0502040204020203" pitchFamily="34" charset="0"/>
                <a:cs typeface="Segoe UI" panose="020B0502040204020203" pitchFamily="34" charset="0"/>
              </a:rPr>
              <a:t>to give you more options.</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Since this research presentation is a result of your hard work and searching, you want to make sure you support the claims or points in your presentation with facts from your research findings.  Make sure you give the author proper credit for helping you share your ideas.  If one of your sources has a video that is relevant to your topic, you can add the video as added support.  Keep in mind the length of the video and the amount of time you have for your presentation.  For a 5 minute speech, the video should be no longer than 30 seconds.  </a:t>
            </a:r>
          </a:p>
          <a:p>
            <a:endParaRPr lang="en-US" dirty="0">
              <a:latin typeface="Segoe UI" panose="020B0502040204020203" pitchFamily="34" charset="0"/>
              <a:cs typeface="Segoe UI" panose="020B0502040204020203" pitchFamily="34" charset="0"/>
            </a:endParaRPr>
          </a:p>
          <a:p>
            <a:r>
              <a:rPr lang="en-US" b="1" i="1" dirty="0">
                <a:latin typeface="Segoe UI" panose="020B0502040204020203" pitchFamily="34" charset="0"/>
                <a:cs typeface="Segoe UI" panose="020B0502040204020203" pitchFamily="34" charset="0"/>
              </a:rPr>
              <a:t>Questions to consider: </a:t>
            </a:r>
          </a:p>
          <a:p>
            <a:pPr marL="228600" indent="-228600">
              <a:buAutoNum type="arabicPeriod"/>
            </a:pPr>
            <a:r>
              <a:rPr lang="en-US" dirty="0">
                <a:latin typeface="Segoe UI" panose="020B0502040204020203" pitchFamily="34" charset="0"/>
                <a:cs typeface="Segoe UI" panose="020B0502040204020203" pitchFamily="34" charset="0"/>
              </a:rPr>
              <a:t>How will you state the author of the source?</a:t>
            </a:r>
          </a:p>
          <a:p>
            <a:pPr marL="228600" indent="-228600">
              <a:buAutoNum type="arabicPeriod"/>
            </a:pPr>
            <a:r>
              <a:rPr lang="en-US" dirty="0">
                <a:latin typeface="Segoe UI" panose="020B0502040204020203" pitchFamily="34" charset="0"/>
                <a:cs typeface="Segoe UI" panose="020B0502040204020203" pitchFamily="34" charset="0"/>
              </a:rPr>
              <a:t>Will you need to cite the source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What are some ways you can engage your audience so they feel like they are a part of the presentation?  Some ideas to consider is by taking a quick poll like: by a show of hands, how many of you think school uniforms are a way to cut down on bullying?  Another suggestion is to have them hold up a certain number of fingers to see if they agree or disagree.  Finally, you can share a story that the audience can relate to that makes them laugh.</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After all the applause, your audience may have some questions.  Be prepared to answer some of their questions by making a list of questions you think they might ask. You may also want to share the presentation with them by providing the link to your presentation, if they want more information.</a:t>
            </a:r>
          </a:p>
        </p:txBody>
      </p:sp>
      <p:sp>
        <p:nvSpPr>
          <p:cNvPr id="4" name="Slide Number Placeholder 3"/>
          <p:cNvSpPr>
            <a:spLocks noGrp="1"/>
          </p:cNvSpPr>
          <p:nvPr>
            <p:ph type="sldNum" sz="quarter" idx="10"/>
          </p:nvPr>
        </p:nvSpPr>
        <p:spPr/>
        <p:txBody>
          <a:bodyPr/>
          <a:lstStyle/>
          <a:p>
            <a:fld id="{BC849E9A-41F7-4779-A581-48A7C374A227}" type="slidenum">
              <a:rPr lang="en-US" smtClean="0"/>
              <a:t>19</a:t>
            </a:fld>
            <a:endParaRPr lang="en-US" dirty="0"/>
          </a:p>
        </p:txBody>
      </p:sp>
    </p:spTree>
    <p:extLst>
      <p:ext uri="{BB962C8B-B14F-4D97-AF65-F5344CB8AC3E}">
        <p14:creationId xmlns:p14="http://schemas.microsoft.com/office/powerpoint/2010/main" val="1335805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You can use this slide as your opening or closing slide.  Should you choose to use it as a closing, make sure you review the main points of your presentation.  One creative way to do that is by adding animations to the various graphics on a slide.  This slide has 4 different graphics, and, when you view the slideshow, you will see that you can click to reveal the next graphic.  Similarly, as you review the main topics in your presentation, you may want each point to show up when you are addressing that topic.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Add animation to images and graphics: </a:t>
            </a:r>
          </a:p>
          <a:p>
            <a:pPr marL="228600" indent="-228600">
              <a:buAutoNum type="arabicPeriod"/>
            </a:pPr>
            <a:r>
              <a:rPr lang="en-US" dirty="0">
                <a:latin typeface="Segoe UI" panose="020B0502040204020203" pitchFamily="34" charset="0"/>
                <a:cs typeface="Segoe UI" panose="020B0502040204020203" pitchFamily="34" charset="0"/>
              </a:rPr>
              <a:t>Select your image or graphic.</a:t>
            </a:r>
          </a:p>
          <a:p>
            <a:pPr marL="228600" indent="-228600">
              <a:buAutoNum type="arabicPeriod"/>
            </a:pPr>
            <a:r>
              <a:rPr lang="en-US" dirty="0">
                <a:latin typeface="Segoe UI" panose="020B0502040204020203" pitchFamily="34" charset="0"/>
                <a:cs typeface="Segoe UI" panose="020B0502040204020203" pitchFamily="34" charset="0"/>
              </a:rPr>
              <a:t>Click on the Animations tab.</a:t>
            </a:r>
          </a:p>
          <a:p>
            <a:pPr marL="228600" indent="-228600">
              <a:buAutoNum type="arabicPeriod"/>
            </a:pPr>
            <a:r>
              <a:rPr lang="en-US" dirty="0">
                <a:latin typeface="Segoe UI" panose="020B0502040204020203" pitchFamily="34" charset="0"/>
                <a:cs typeface="Segoe UI" panose="020B0502040204020203" pitchFamily="34" charset="0"/>
              </a:rPr>
              <a:t>Choose from the options.  The animation for this slide is “Split”.  The drop-down menu in the Animation section gives even more animations you can use.</a:t>
            </a:r>
          </a:p>
          <a:p>
            <a:pPr marL="228600" indent="-228600">
              <a:buAutoNum type="arabicPeriod"/>
            </a:pPr>
            <a:r>
              <a:rPr lang="en-US" dirty="0">
                <a:latin typeface="Segoe UI" panose="020B0502040204020203" pitchFamily="34" charset="0"/>
                <a:cs typeface="Segoe UI" panose="020B0502040204020203" pitchFamily="34" charset="0"/>
              </a:rPr>
              <a:t>If you have multiple graphics or images, you will see a number appear next to it that notes the order of the animations.</a:t>
            </a:r>
          </a:p>
          <a:p>
            <a:pPr marL="228600" indent="-228600">
              <a:buAutoNum type="arabicPeriod"/>
            </a:pPr>
            <a:endParaRPr lang="en-US" b="1" dirty="0">
              <a:latin typeface="Segoe UI" panose="020B0502040204020203" pitchFamily="34" charset="0"/>
              <a:cs typeface="Segoe UI" panose="020B0502040204020203" pitchFamily="34" charset="0"/>
            </a:endParaRPr>
          </a:p>
          <a:p>
            <a:pPr marL="0" indent="0">
              <a:buNone/>
            </a:pPr>
            <a:r>
              <a:rPr lang="en-US" b="1" dirty="0">
                <a:latin typeface="Segoe UI" panose="020B0502040204020203" pitchFamily="34" charset="0"/>
                <a:cs typeface="Segoe UI" panose="020B0502040204020203" pitchFamily="34" charset="0"/>
              </a:rPr>
              <a:t>Note: You will want to choose the animations carefully.  You do not want to make your audience dizzy from your presentation.</a:t>
            </a:r>
          </a:p>
        </p:txBody>
      </p:sp>
      <p:sp>
        <p:nvSpPr>
          <p:cNvPr id="4" name="Slide Number Placeholder 3"/>
          <p:cNvSpPr>
            <a:spLocks noGrp="1"/>
          </p:cNvSpPr>
          <p:nvPr>
            <p:ph type="sldNum" sz="quarter" idx="10"/>
          </p:nvPr>
        </p:nvSpPr>
        <p:spPr/>
        <p:txBody>
          <a:bodyPr/>
          <a:lstStyle/>
          <a:p>
            <a:fld id="{BC849E9A-41F7-4779-A581-48A7C374A227}" type="slidenum">
              <a:rPr lang="en-US" smtClean="0"/>
              <a:t>20</a:t>
            </a:fld>
            <a:endParaRPr lang="en-US" dirty="0"/>
          </a:p>
        </p:txBody>
      </p:sp>
    </p:spTree>
    <p:extLst>
      <p:ext uri="{BB962C8B-B14F-4D97-AF65-F5344CB8AC3E}">
        <p14:creationId xmlns:p14="http://schemas.microsoft.com/office/powerpoint/2010/main" val="644202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5AEE24-534A-40F1-99E4-00B7D5FD9124}"/>
              </a:ext>
            </a:extLst>
          </p:cNvPr>
          <p:cNvSpPr>
            <a:spLocks noGrp="1"/>
          </p:cNvSpPr>
          <p:nvPr>
            <p:ph type="dt" sz="half" idx="10"/>
          </p:nvPr>
        </p:nvSpPr>
        <p:spPr/>
        <p:txBody>
          <a:bodyPr/>
          <a:lstStyle/>
          <a:p>
            <a:fld id="{DECF21A4-E71B-4D3A-AF45-E989C23A7BB1}" type="datetimeFigureOut">
              <a:rPr lang="en-US" smtClean="0"/>
              <a:t>7/2/2020</a:t>
            </a:fld>
            <a:endParaRPr lang="en-US" dirty="0"/>
          </a:p>
        </p:txBody>
      </p:sp>
      <p:sp>
        <p:nvSpPr>
          <p:cNvPr id="5" name="Footer Placeholder 4">
            <a:extLst>
              <a:ext uri="{FF2B5EF4-FFF2-40B4-BE49-F238E27FC236}">
                <a16:creationId xmlns:a16="http://schemas.microsoft.com/office/drawing/2014/main" id="{CD594011-48FF-493D-8286-F62D345525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7D73-EDDA-49A6-BA12-1CA980DA9B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9B82E-4CA1-47A5-B133-FBD4D8A839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A267F-D142-4D04-9F03-6CB099E6FA32}"/>
              </a:ext>
            </a:extLst>
          </p:cNvPr>
          <p:cNvSpPr>
            <a:spLocks noGrp="1"/>
          </p:cNvSpPr>
          <p:nvPr>
            <p:ph type="dt" sz="half" idx="10"/>
          </p:nvPr>
        </p:nvSpPr>
        <p:spPr/>
        <p:txBody>
          <a:bodyPr/>
          <a:lstStyle/>
          <a:p>
            <a:fld id="{DECF21A4-E71B-4D3A-AF45-E989C23A7BB1}" type="datetimeFigureOut">
              <a:rPr lang="en-US" smtClean="0"/>
              <a:t>7/2/2020</a:t>
            </a:fld>
            <a:endParaRPr lang="en-US" dirty="0"/>
          </a:p>
        </p:txBody>
      </p:sp>
      <p:sp>
        <p:nvSpPr>
          <p:cNvPr id="5" name="Footer Placeholder 4">
            <a:extLst>
              <a:ext uri="{FF2B5EF4-FFF2-40B4-BE49-F238E27FC236}">
                <a16:creationId xmlns:a16="http://schemas.microsoft.com/office/drawing/2014/main" id="{705127CA-154D-4E90-B776-A2EE71F78D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A240E1-5EB0-47FD-AA37-BF945D136C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14243-F1E4-487A-ABEC-30516A01DF2B}"/>
              </a:ext>
            </a:extLst>
          </p:cNvPr>
          <p:cNvSpPr>
            <a:spLocks noGrp="1"/>
          </p:cNvSpPr>
          <p:nvPr>
            <p:ph type="dt" sz="half" idx="10"/>
          </p:nvPr>
        </p:nvSpPr>
        <p:spPr/>
        <p:txBody>
          <a:bodyPr/>
          <a:lstStyle/>
          <a:p>
            <a:fld id="{DECF21A4-E71B-4D3A-AF45-E989C23A7BB1}" type="datetimeFigureOut">
              <a:rPr lang="en-US" smtClean="0"/>
              <a:t>7/2/2020</a:t>
            </a:fld>
            <a:endParaRPr lang="en-US" dirty="0"/>
          </a:p>
        </p:txBody>
      </p:sp>
      <p:sp>
        <p:nvSpPr>
          <p:cNvPr id="5" name="Footer Placeholder 4">
            <a:extLst>
              <a:ext uri="{FF2B5EF4-FFF2-40B4-BE49-F238E27FC236}">
                <a16:creationId xmlns:a16="http://schemas.microsoft.com/office/drawing/2014/main" id="{AC358244-98FD-472D-AB8C-075F71C10B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402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34F3-0709-471B-A734-C4B404F55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795016-AF78-4708-9C5F-21110C197B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EA2D1-B124-4454-AFDC-EA60A14BA121}"/>
              </a:ext>
            </a:extLst>
          </p:cNvPr>
          <p:cNvSpPr>
            <a:spLocks noGrp="1"/>
          </p:cNvSpPr>
          <p:nvPr>
            <p:ph type="dt" sz="half" idx="10"/>
          </p:nvPr>
        </p:nvSpPr>
        <p:spPr/>
        <p:txBody>
          <a:bodyPr/>
          <a:lstStyle/>
          <a:p>
            <a:fld id="{DECF21A4-E71B-4D3A-AF45-E989C23A7BB1}" type="datetimeFigureOut">
              <a:rPr lang="en-US" smtClean="0"/>
              <a:t>7/2/2020</a:t>
            </a:fld>
            <a:endParaRPr lang="en-US" dirty="0"/>
          </a:p>
        </p:txBody>
      </p:sp>
      <p:sp>
        <p:nvSpPr>
          <p:cNvPr id="5" name="Footer Placeholder 4">
            <a:extLst>
              <a:ext uri="{FF2B5EF4-FFF2-40B4-BE49-F238E27FC236}">
                <a16:creationId xmlns:a16="http://schemas.microsoft.com/office/drawing/2014/main" id="{B4F58000-F9D7-4A53-A6C5-E5E815422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21304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A27A78-1874-488A-B215-7D763D338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4BB3D1-3138-4B69-BF5D-4B1A213451CA}"/>
              </a:ext>
            </a:extLst>
          </p:cNvPr>
          <p:cNvSpPr>
            <a:spLocks noGrp="1"/>
          </p:cNvSpPr>
          <p:nvPr>
            <p:ph type="dt" sz="half" idx="10"/>
          </p:nvPr>
        </p:nvSpPr>
        <p:spPr/>
        <p:txBody>
          <a:bodyPr/>
          <a:lstStyle/>
          <a:p>
            <a:fld id="{DECF21A4-E71B-4D3A-AF45-E989C23A7BB1}" type="datetimeFigureOut">
              <a:rPr lang="en-US" smtClean="0"/>
              <a:t>7/2/2020</a:t>
            </a:fld>
            <a:endParaRPr lang="en-US" dirty="0"/>
          </a:p>
        </p:txBody>
      </p:sp>
      <p:sp>
        <p:nvSpPr>
          <p:cNvPr id="5" name="Footer Placeholder 4">
            <a:extLst>
              <a:ext uri="{FF2B5EF4-FFF2-40B4-BE49-F238E27FC236}">
                <a16:creationId xmlns:a16="http://schemas.microsoft.com/office/drawing/2014/main" id="{0EFF90C5-31F4-4A22-AC00-3FB5ED291B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AA11-CC97-44E5-AE4D-808FD741A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3AB6CB-9460-4BCA-86C5-5F26357AB8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FAB0F6-401D-4BAF-A300-65AD684DF9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561BBA-B185-4B45-B152-3D320E15F550}"/>
              </a:ext>
            </a:extLst>
          </p:cNvPr>
          <p:cNvSpPr>
            <a:spLocks noGrp="1"/>
          </p:cNvSpPr>
          <p:nvPr>
            <p:ph type="dt" sz="half" idx="10"/>
          </p:nvPr>
        </p:nvSpPr>
        <p:spPr/>
        <p:txBody>
          <a:bodyPr/>
          <a:lstStyle/>
          <a:p>
            <a:fld id="{DECF21A4-E71B-4D3A-AF45-E989C23A7BB1}" type="datetimeFigureOut">
              <a:rPr lang="en-US" smtClean="0"/>
              <a:t>7/2/2020</a:t>
            </a:fld>
            <a:endParaRPr lang="en-US" dirty="0"/>
          </a:p>
        </p:txBody>
      </p:sp>
      <p:sp>
        <p:nvSpPr>
          <p:cNvPr id="6" name="Footer Placeholder 5">
            <a:extLst>
              <a:ext uri="{FF2B5EF4-FFF2-40B4-BE49-F238E27FC236}">
                <a16:creationId xmlns:a16="http://schemas.microsoft.com/office/drawing/2014/main" id="{D61CD760-96AC-4821-A56B-0B805F2FAD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6677F-2712-4810-A3AA-56FA75386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71B54A-6775-4978-8E19-32694C9B5E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BA1303-B245-476D-BD02-A4E4A359F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8E898F-5B79-46F1-89C1-F827997CC4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17A4D-2EC9-4294-BFF4-EAE22EE1099A}"/>
              </a:ext>
            </a:extLst>
          </p:cNvPr>
          <p:cNvSpPr>
            <a:spLocks noGrp="1"/>
          </p:cNvSpPr>
          <p:nvPr>
            <p:ph type="dt" sz="half" idx="10"/>
          </p:nvPr>
        </p:nvSpPr>
        <p:spPr/>
        <p:txBody>
          <a:bodyPr/>
          <a:lstStyle/>
          <a:p>
            <a:fld id="{DECF21A4-E71B-4D3A-AF45-E989C23A7BB1}" type="datetimeFigureOut">
              <a:rPr lang="en-US" smtClean="0"/>
              <a:t>7/2/2020</a:t>
            </a:fld>
            <a:endParaRPr lang="en-US" dirty="0"/>
          </a:p>
        </p:txBody>
      </p:sp>
      <p:sp>
        <p:nvSpPr>
          <p:cNvPr id="8" name="Footer Placeholder 7">
            <a:extLst>
              <a:ext uri="{FF2B5EF4-FFF2-40B4-BE49-F238E27FC236}">
                <a16:creationId xmlns:a16="http://schemas.microsoft.com/office/drawing/2014/main" id="{6150E317-3602-42A1-BB7F-0184072E8D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8FC-5755-447A-8D7F-9ADED3E994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B50287-81AA-46CA-8CB3-53A7F8313741}"/>
              </a:ext>
            </a:extLst>
          </p:cNvPr>
          <p:cNvSpPr>
            <a:spLocks noGrp="1"/>
          </p:cNvSpPr>
          <p:nvPr>
            <p:ph type="dt" sz="half" idx="10"/>
          </p:nvPr>
        </p:nvSpPr>
        <p:spPr/>
        <p:txBody>
          <a:bodyPr/>
          <a:lstStyle/>
          <a:p>
            <a:fld id="{DECF21A4-E71B-4D3A-AF45-E989C23A7BB1}" type="datetimeFigureOut">
              <a:rPr lang="en-US" smtClean="0"/>
              <a:t>7/2/2020</a:t>
            </a:fld>
            <a:endParaRPr lang="en-US" dirty="0"/>
          </a:p>
        </p:txBody>
      </p:sp>
      <p:sp>
        <p:nvSpPr>
          <p:cNvPr id="4" name="Footer Placeholder 3">
            <a:extLst>
              <a:ext uri="{FF2B5EF4-FFF2-40B4-BE49-F238E27FC236}">
                <a16:creationId xmlns:a16="http://schemas.microsoft.com/office/drawing/2014/main" id="{2F1BA4AA-02C9-459E-9362-3DA60E3B597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ACAA5-F8E7-46E9-8BA7-A510948B62CC}"/>
              </a:ext>
            </a:extLst>
          </p:cNvPr>
          <p:cNvSpPr>
            <a:spLocks noGrp="1"/>
          </p:cNvSpPr>
          <p:nvPr>
            <p:ph type="dt" sz="half" idx="10"/>
          </p:nvPr>
        </p:nvSpPr>
        <p:spPr/>
        <p:txBody>
          <a:bodyPr/>
          <a:lstStyle/>
          <a:p>
            <a:fld id="{DECF21A4-E71B-4D3A-AF45-E989C23A7BB1}" type="datetimeFigureOut">
              <a:rPr lang="en-US" smtClean="0"/>
              <a:t>7/2/2020</a:t>
            </a:fld>
            <a:endParaRPr lang="en-US" dirty="0"/>
          </a:p>
        </p:txBody>
      </p:sp>
      <p:sp>
        <p:nvSpPr>
          <p:cNvPr id="3" name="Footer Placeholder 2">
            <a:extLst>
              <a:ext uri="{FF2B5EF4-FFF2-40B4-BE49-F238E27FC236}">
                <a16:creationId xmlns:a16="http://schemas.microsoft.com/office/drawing/2014/main" id="{D1F2DEE8-5654-4DCA-A8D0-D883E52B6F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40D456-F0A3-4789-A310-A23F01B2E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A8B05-7071-44D4-80F7-3E8191C9A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8562E-E6F1-449B-909C-98426BA86B36}"/>
              </a:ext>
            </a:extLst>
          </p:cNvPr>
          <p:cNvSpPr>
            <a:spLocks noGrp="1"/>
          </p:cNvSpPr>
          <p:nvPr>
            <p:ph type="dt" sz="half" idx="10"/>
          </p:nvPr>
        </p:nvSpPr>
        <p:spPr/>
        <p:txBody>
          <a:bodyPr/>
          <a:lstStyle/>
          <a:p>
            <a:fld id="{DECF21A4-E71B-4D3A-AF45-E989C23A7BB1}" type="datetimeFigureOut">
              <a:rPr lang="en-US" smtClean="0"/>
              <a:t>7/2/2020</a:t>
            </a:fld>
            <a:endParaRPr lang="en-US" dirty="0"/>
          </a:p>
        </p:txBody>
      </p:sp>
      <p:sp>
        <p:nvSpPr>
          <p:cNvPr id="6" name="Footer Placeholder 5">
            <a:extLst>
              <a:ext uri="{FF2B5EF4-FFF2-40B4-BE49-F238E27FC236}">
                <a16:creationId xmlns:a16="http://schemas.microsoft.com/office/drawing/2014/main" id="{7EB47A9A-FB08-407B-A73A-0AC513F0FD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21096C-E430-49C7-A801-21C0BD95D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024828F-334F-4A50-850D-10684F245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3293F4-2B70-4BB5-A982-219E4133E251}"/>
              </a:ext>
            </a:extLst>
          </p:cNvPr>
          <p:cNvSpPr>
            <a:spLocks noGrp="1"/>
          </p:cNvSpPr>
          <p:nvPr>
            <p:ph type="dt" sz="half" idx="10"/>
          </p:nvPr>
        </p:nvSpPr>
        <p:spPr/>
        <p:txBody>
          <a:bodyPr/>
          <a:lstStyle/>
          <a:p>
            <a:fld id="{DECF21A4-E71B-4D3A-AF45-E989C23A7BB1}" type="datetimeFigureOut">
              <a:rPr lang="en-US" smtClean="0"/>
              <a:t>7/2/2020</a:t>
            </a:fld>
            <a:endParaRPr lang="en-US" dirty="0"/>
          </a:p>
        </p:txBody>
      </p:sp>
      <p:sp>
        <p:nvSpPr>
          <p:cNvPr id="6" name="Footer Placeholder 5">
            <a:extLst>
              <a:ext uri="{FF2B5EF4-FFF2-40B4-BE49-F238E27FC236}">
                <a16:creationId xmlns:a16="http://schemas.microsoft.com/office/drawing/2014/main" id="{C4F9A86F-B378-4759-B50E-2E0BFAE624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F21A4-E71B-4D3A-AF45-E989C23A7BB1}" type="datetimeFigureOut">
              <a:rPr lang="en-US" smtClean="0"/>
              <a:t>7/2/2020</a:t>
            </a:fld>
            <a:endParaRPr lang="en-US" dirty="0"/>
          </a:p>
        </p:txBody>
      </p:sp>
      <p:sp>
        <p:nvSpPr>
          <p:cNvPr id="5" name="Footer Placeholder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F1B4E-90EC-4A51-B6E5-B702C054ECB0}" type="slidenum">
              <a:rPr lang="en-US" smtClean="0"/>
              <a:t>‹#›</a:t>
            </a:fld>
            <a:endParaRPr lang="en-US" dirty="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7.svg"/><Relationship Id="rId12"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3.svg"/><Relationship Id="rId5" Type="http://schemas.openxmlformats.org/officeDocument/2006/relationships/image" Target="../media/image9.sv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4D834D36-D981-4EDD-B062-077BAB9C7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31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6CFD523C-CC0D-41EB-B7F7-C615B5715F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4733925" y="4727140"/>
            <a:ext cx="6657763" cy="1110439"/>
          </a:xfrm>
        </p:spPr>
        <p:txBody>
          <a:bodyPr anchor="t">
            <a:noAutofit/>
          </a:bodyPr>
          <a:lstStyle/>
          <a:p>
            <a:pPr algn="r"/>
            <a:r>
              <a:rPr lang="en-US" sz="4000" dirty="0">
                <a:solidFill>
                  <a:srgbClr val="000000"/>
                </a:solidFill>
                <a:latin typeface="Franklin Gothic Book" panose="020B0503020102020204" pitchFamily="34" charset="0"/>
                <a:cs typeface="Segoe UI" panose="020B0502040204020203" pitchFamily="34" charset="0"/>
              </a:rPr>
              <a:t>2020 Enrollment Preparation</a:t>
            </a:r>
          </a:p>
        </p:txBody>
      </p:sp>
      <p:sp>
        <p:nvSpPr>
          <p:cNvPr id="57" name="Freeform 68">
            <a:extLst>
              <a:ext uri="{FF2B5EF4-FFF2-40B4-BE49-F238E27FC236}">
                <a16:creationId xmlns:a16="http://schemas.microsoft.com/office/drawing/2014/main" id="{251BB4E6-C169-431D-9D53-2BBEBFFD1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9782" y="2"/>
            <a:ext cx="3614335" cy="2178813"/>
          </a:xfrm>
          <a:custGeom>
            <a:avLst/>
            <a:gdLst>
              <a:gd name="connsiteX0" fmla="*/ 38628 w 3614335"/>
              <a:gd name="connsiteY0" fmla="*/ 0 h 2178813"/>
              <a:gd name="connsiteX1" fmla="*/ 3575707 w 3614335"/>
              <a:gd name="connsiteY1" fmla="*/ 0 h 2178813"/>
              <a:gd name="connsiteX2" fmla="*/ 3577619 w 3614335"/>
              <a:gd name="connsiteY2" fmla="*/ 7439 h 2178813"/>
              <a:gd name="connsiteX3" fmla="*/ 3614335 w 3614335"/>
              <a:gd name="connsiteY3" fmla="*/ 371646 h 2178813"/>
              <a:gd name="connsiteX4" fmla="*/ 1807167 w 3614335"/>
              <a:gd name="connsiteY4" fmla="*/ 2178813 h 2178813"/>
              <a:gd name="connsiteX5" fmla="*/ 0 w 3614335"/>
              <a:gd name="connsiteY5" fmla="*/ 371646 h 2178813"/>
              <a:gd name="connsiteX6" fmla="*/ 36715 w 3614335"/>
              <a:gd name="connsiteY6" fmla="*/ 7439 h 217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4335" h="2178813">
                <a:moveTo>
                  <a:pt x="38628" y="0"/>
                </a:moveTo>
                <a:lnTo>
                  <a:pt x="3575707" y="0"/>
                </a:lnTo>
                <a:lnTo>
                  <a:pt x="3577619" y="7439"/>
                </a:lnTo>
                <a:cubicBezTo>
                  <a:pt x="3601692" y="125081"/>
                  <a:pt x="3614335" y="246887"/>
                  <a:pt x="3614335" y="371646"/>
                </a:cubicBezTo>
                <a:cubicBezTo>
                  <a:pt x="3614335" y="1369717"/>
                  <a:pt x="2805239" y="2178813"/>
                  <a:pt x="1807167" y="2178813"/>
                </a:cubicBezTo>
                <a:cubicBezTo>
                  <a:pt x="809097" y="2178813"/>
                  <a:pt x="0" y="1369717"/>
                  <a:pt x="0" y="371646"/>
                </a:cubicBezTo>
                <a:cubicBezTo>
                  <a:pt x="0" y="246887"/>
                  <a:pt x="12642" y="125081"/>
                  <a:pt x="36715" y="7439"/>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Graphic 10" descr="Books on Shelf">
            <a:extLst>
              <a:ext uri="{FF2B5EF4-FFF2-40B4-BE49-F238E27FC236}">
                <a16:creationId xmlns:a16="http://schemas.microsoft.com/office/drawing/2014/main" id="{18A239E6-97C0-4A74-8E7A-C9FD39A8C9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24247" y="127501"/>
            <a:ext cx="1525402" cy="1525402"/>
          </a:xfrm>
          <a:prstGeom prst="rect">
            <a:avLst/>
          </a:prstGeom>
        </p:spPr>
      </p:pic>
      <p:sp>
        <p:nvSpPr>
          <p:cNvPr id="59" name="Freeform 72">
            <a:extLst>
              <a:ext uri="{FF2B5EF4-FFF2-40B4-BE49-F238E27FC236}">
                <a16:creationId xmlns:a16="http://schemas.microsoft.com/office/drawing/2014/main" id="{5AFEC34A-0251-411C-A0C7-E1FB917E9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433009"/>
            <a:ext cx="3762321" cy="4434467"/>
          </a:xfrm>
          <a:custGeom>
            <a:avLst/>
            <a:gdLst>
              <a:gd name="connsiteX0" fmla="*/ 871484 w 3762321"/>
              <a:gd name="connsiteY0" fmla="*/ 0 h 4434467"/>
              <a:gd name="connsiteX1" fmla="*/ 3762321 w 3762321"/>
              <a:gd name="connsiteY1" fmla="*/ 2890836 h 4434467"/>
              <a:gd name="connsiteX2" fmla="*/ 3413413 w 3762321"/>
              <a:gd name="connsiteY2" fmla="*/ 4268781 h 4434467"/>
              <a:gd name="connsiteX3" fmla="*/ 3312756 w 3762321"/>
              <a:gd name="connsiteY3" fmla="*/ 4434467 h 4434467"/>
              <a:gd name="connsiteX4" fmla="*/ 0 w 3762321"/>
              <a:gd name="connsiteY4" fmla="*/ 4434467 h 4434467"/>
              <a:gd name="connsiteX5" fmla="*/ 0 w 3762321"/>
              <a:gd name="connsiteY5" fmla="*/ 134299 h 4434467"/>
              <a:gd name="connsiteX6" fmla="*/ 11838 w 3762321"/>
              <a:gd name="connsiteY6" fmla="*/ 129967 h 4434467"/>
              <a:gd name="connsiteX7" fmla="*/ 871484 w 3762321"/>
              <a:gd name="connsiteY7" fmla="*/ 0 h 443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2321" h="4434467">
                <a:moveTo>
                  <a:pt x="871484" y="0"/>
                </a:moveTo>
                <a:cubicBezTo>
                  <a:pt x="2468049" y="0"/>
                  <a:pt x="3762321" y="1294271"/>
                  <a:pt x="3762321" y="2890836"/>
                </a:cubicBezTo>
                <a:cubicBezTo>
                  <a:pt x="3762321" y="3389763"/>
                  <a:pt x="3635928" y="3859169"/>
                  <a:pt x="3413413" y="4268781"/>
                </a:cubicBezTo>
                <a:lnTo>
                  <a:pt x="3312756" y="4434467"/>
                </a:lnTo>
                <a:lnTo>
                  <a:pt x="0" y="4434467"/>
                </a:lnTo>
                <a:lnTo>
                  <a:pt x="0" y="134299"/>
                </a:lnTo>
                <a:lnTo>
                  <a:pt x="11838" y="129967"/>
                </a:lnTo>
                <a:cubicBezTo>
                  <a:pt x="283400" y="45502"/>
                  <a:pt x="572129" y="0"/>
                  <a:pt x="871484"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Oval 60">
            <a:extLst>
              <a:ext uri="{FF2B5EF4-FFF2-40B4-BE49-F238E27FC236}">
                <a16:creationId xmlns:a16="http://schemas.microsoft.com/office/drawing/2014/main" id="{89E9B1A9-F407-4A46-B721-26946A1A2C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1460" y="460823"/>
            <a:ext cx="3245896" cy="3245896"/>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Open Book">
            <a:extLst>
              <a:ext uri="{FF2B5EF4-FFF2-40B4-BE49-F238E27FC236}">
                <a16:creationId xmlns:a16="http://schemas.microsoft.com/office/drawing/2014/main" id="{93E427C7-0218-4592-82DA-2431E4BF87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48986" y="1089409"/>
            <a:ext cx="2006238" cy="2006238"/>
          </a:xfrm>
          <a:prstGeom prst="rect">
            <a:avLst/>
          </a:prstGeom>
        </p:spPr>
      </p:pic>
      <p:sp>
        <p:nvSpPr>
          <p:cNvPr id="63" name="Freeform 64">
            <a:extLst>
              <a:ext uri="{FF2B5EF4-FFF2-40B4-BE49-F238E27FC236}">
                <a16:creationId xmlns:a16="http://schemas.microsoft.com/office/drawing/2014/main" id="{B81747D3-9737-4919-8850-65DBC904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8288" y="1"/>
            <a:ext cx="3093713" cy="3406036"/>
          </a:xfrm>
          <a:custGeom>
            <a:avLst/>
            <a:gdLst>
              <a:gd name="connsiteX0" fmla="*/ 404583 w 3093713"/>
              <a:gd name="connsiteY0" fmla="*/ 0 h 3406036"/>
              <a:gd name="connsiteX1" fmla="*/ 3093713 w 3093713"/>
              <a:gd name="connsiteY1" fmla="*/ 0 h 3406036"/>
              <a:gd name="connsiteX2" fmla="*/ 3093713 w 3093713"/>
              <a:gd name="connsiteY2" fmla="*/ 3187362 h 3406036"/>
              <a:gd name="connsiteX3" fmla="*/ 2990991 w 3093713"/>
              <a:gd name="connsiteY3" fmla="*/ 3236846 h 3406036"/>
              <a:gd name="connsiteX4" fmla="*/ 2152961 w 3093713"/>
              <a:gd name="connsiteY4" fmla="*/ 3406036 h 3406036"/>
              <a:gd name="connsiteX5" fmla="*/ 0 w 3093713"/>
              <a:gd name="connsiteY5" fmla="*/ 1253075 h 3406036"/>
              <a:gd name="connsiteX6" fmla="*/ 367692 w 3093713"/>
              <a:gd name="connsiteY6" fmla="*/ 49334 h 340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713" h="3406036">
                <a:moveTo>
                  <a:pt x="404583" y="0"/>
                </a:moveTo>
                <a:lnTo>
                  <a:pt x="3093713" y="0"/>
                </a:lnTo>
                <a:lnTo>
                  <a:pt x="3093713" y="3187362"/>
                </a:lnTo>
                <a:lnTo>
                  <a:pt x="2990991" y="3236846"/>
                </a:lnTo>
                <a:cubicBezTo>
                  <a:pt x="2733414" y="3345792"/>
                  <a:pt x="2450223" y="3406036"/>
                  <a:pt x="2152961" y="3406036"/>
                </a:cubicBezTo>
                <a:cubicBezTo>
                  <a:pt x="963913" y="3406036"/>
                  <a:pt x="0" y="2442123"/>
                  <a:pt x="0" y="1253075"/>
                </a:cubicBezTo>
                <a:cubicBezTo>
                  <a:pt x="0" y="807182"/>
                  <a:pt x="135550" y="392949"/>
                  <a:pt x="367692" y="4933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Blackboard">
            <a:extLst>
              <a:ext uri="{FF2B5EF4-FFF2-40B4-BE49-F238E27FC236}">
                <a16:creationId xmlns:a16="http://schemas.microsoft.com/office/drawing/2014/main" id="{2696A1A4-8E43-47F6-A6DC-A9ADAB053D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35299" y="370337"/>
            <a:ext cx="2227506" cy="2227506"/>
          </a:xfrm>
          <a:prstGeom prst="rect">
            <a:avLst/>
          </a:prstGeom>
        </p:spPr>
      </p:pic>
      <p:pic>
        <p:nvPicPr>
          <p:cNvPr id="5" name="Graphic 4" descr="Chat">
            <a:extLst>
              <a:ext uri="{FF2B5EF4-FFF2-40B4-BE49-F238E27FC236}">
                <a16:creationId xmlns:a16="http://schemas.microsoft.com/office/drawing/2014/main" id="{EB71843F-0A0B-4317-B205-4B0A0B97C0F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2495" y="3691781"/>
            <a:ext cx="2639607" cy="2639607"/>
          </a:xfrm>
          <a:prstGeom prst="rect">
            <a:avLst/>
          </a:prstGeom>
        </p:spPr>
      </p:pic>
      <p:pic>
        <p:nvPicPr>
          <p:cNvPr id="15" name="Picture 14">
            <a:extLst>
              <a:ext uri="{FF2B5EF4-FFF2-40B4-BE49-F238E27FC236}">
                <a16:creationId xmlns:a16="http://schemas.microsoft.com/office/drawing/2014/main" id="{37CDC8FD-48B7-4ED3-AC08-AE0C1F4DCC13}"/>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84952" y="5601195"/>
            <a:ext cx="1464310" cy="933450"/>
          </a:xfrm>
          <a:prstGeom prst="rect">
            <a:avLst/>
          </a:prstGeom>
          <a:noFill/>
          <a:ln>
            <a:noFill/>
          </a:ln>
        </p:spPr>
      </p:pic>
    </p:spTree>
    <p:extLst>
      <p:ext uri="{BB962C8B-B14F-4D97-AF65-F5344CB8AC3E}">
        <p14:creationId xmlns:p14="http://schemas.microsoft.com/office/powerpoint/2010/main" val="322398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5E922DC-A655-4310-AC67-454A73505E46}"/>
              </a:ext>
            </a:extLst>
          </p:cNvPr>
          <p:cNvSpPr>
            <a:spLocks noGrp="1"/>
          </p:cNvSpPr>
          <p:nvPr>
            <p:ph type="title"/>
          </p:nvPr>
        </p:nvSpPr>
        <p:spPr>
          <a:xfrm>
            <a:off x="104775" y="2053641"/>
            <a:ext cx="4204465" cy="2760098"/>
          </a:xfrm>
        </p:spPr>
        <p:txBody>
          <a:bodyPr vert="horz" lIns="91440" tIns="45720" rIns="91440" bIns="45720" rtlCol="0" anchor="ctr">
            <a:normAutofit/>
          </a:bodyPr>
          <a:lstStyle/>
          <a:p>
            <a:r>
              <a:rPr lang="en-US" kern="1200" dirty="0">
                <a:solidFill>
                  <a:srgbClr val="FFFFFF"/>
                </a:solidFill>
                <a:latin typeface="+mj-lt"/>
                <a:ea typeface="+mj-ea"/>
                <a:cs typeface="+mj-cs"/>
              </a:rPr>
              <a:t>Call Center – your employees are never alone!</a:t>
            </a:r>
          </a:p>
        </p:txBody>
      </p:sp>
      <p:sp>
        <p:nvSpPr>
          <p:cNvPr id="3" name="Content Placeholder 2">
            <a:extLst>
              <a:ext uri="{FF2B5EF4-FFF2-40B4-BE49-F238E27FC236}">
                <a16:creationId xmlns:a16="http://schemas.microsoft.com/office/drawing/2014/main" id="{717499C8-3A1C-4147-AA7E-68FB7B96F990}"/>
              </a:ext>
            </a:extLst>
          </p:cNvPr>
          <p:cNvSpPr>
            <a:spLocks noGrp="1"/>
          </p:cNvSpPr>
          <p:nvPr>
            <p:ph sz="half" idx="1"/>
          </p:nvPr>
        </p:nvSpPr>
        <p:spPr>
          <a:xfrm>
            <a:off x="7143750" y="230820"/>
            <a:ext cx="4851734" cy="1540830"/>
          </a:xfrm>
        </p:spPr>
        <p:txBody>
          <a:bodyPr vert="horz" lIns="91440" tIns="45720" rIns="91440" bIns="45720" numCol="1" rtlCol="0" anchor="ctr">
            <a:normAutofit/>
          </a:bodyPr>
          <a:lstStyle/>
          <a:p>
            <a:pPr marL="0" indent="0">
              <a:buNone/>
            </a:pPr>
            <a:r>
              <a:rPr lang="en-US" dirty="0">
                <a:solidFill>
                  <a:srgbClr val="000000"/>
                </a:solidFill>
              </a:rPr>
              <a:t>Why wait? Enroll now! </a:t>
            </a:r>
          </a:p>
          <a:p>
            <a:pPr marL="0" indent="0">
              <a:buNone/>
            </a:pPr>
            <a:endParaRPr lang="en-US" dirty="0">
              <a:solidFill>
                <a:srgbClr val="000000"/>
              </a:solidFill>
            </a:endParaRPr>
          </a:p>
        </p:txBody>
      </p:sp>
      <p:pic>
        <p:nvPicPr>
          <p:cNvPr id="7" name="Picture 6">
            <a:extLst>
              <a:ext uri="{FF2B5EF4-FFF2-40B4-BE49-F238E27FC236}">
                <a16:creationId xmlns:a16="http://schemas.microsoft.com/office/drawing/2014/main" id="{A754B85B-D0F8-442C-85BF-F78A9D82E7B8}"/>
              </a:ext>
            </a:extLst>
          </p:cNvPr>
          <p:cNvPicPr/>
          <p:nvPr/>
        </p:nvPicPr>
        <p:blipFill>
          <a:blip r:embed="rId3"/>
          <a:stretch>
            <a:fillRect/>
          </a:stretch>
        </p:blipFill>
        <p:spPr>
          <a:xfrm>
            <a:off x="5804238" y="1485900"/>
            <a:ext cx="6191246" cy="3861750"/>
          </a:xfrm>
          <a:prstGeom prst="rect">
            <a:avLst/>
          </a:prstGeom>
        </p:spPr>
      </p:pic>
    </p:spTree>
    <p:extLst>
      <p:ext uri="{BB962C8B-B14F-4D97-AF65-F5344CB8AC3E}">
        <p14:creationId xmlns:p14="http://schemas.microsoft.com/office/powerpoint/2010/main" val="2283959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5E922DC-A655-4310-AC67-454A73505E46}"/>
              </a:ext>
            </a:extLst>
          </p:cNvPr>
          <p:cNvSpPr>
            <a:spLocks noGrp="1"/>
          </p:cNvSpPr>
          <p:nvPr>
            <p:ph type="title"/>
          </p:nvPr>
        </p:nvSpPr>
        <p:spPr>
          <a:xfrm>
            <a:off x="0" y="2053641"/>
            <a:ext cx="4785757" cy="2760098"/>
          </a:xfrm>
        </p:spPr>
        <p:txBody>
          <a:bodyPr vert="horz" lIns="91440" tIns="45720" rIns="91440" bIns="45720" rtlCol="0" anchor="ctr">
            <a:normAutofit fontScale="90000"/>
          </a:bodyPr>
          <a:lstStyle/>
          <a:p>
            <a:r>
              <a:rPr lang="en-US" kern="1200" dirty="0">
                <a:solidFill>
                  <a:srgbClr val="FFFFFF"/>
                </a:solidFill>
                <a:latin typeface="+mj-lt"/>
                <a:ea typeface="+mj-ea"/>
                <a:cs typeface="+mj-cs"/>
              </a:rPr>
              <a:t>Employee Checklist</a:t>
            </a:r>
            <a:r>
              <a:rPr lang="en-US" dirty="0">
                <a:solidFill>
                  <a:srgbClr val="FFFFFF"/>
                </a:solidFill>
              </a:rPr>
              <a:t> – employees will know when they are ready!</a:t>
            </a:r>
            <a:br>
              <a:rPr lang="en-US"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pic>
        <p:nvPicPr>
          <p:cNvPr id="4" name="Content Placeholder 3">
            <a:extLst>
              <a:ext uri="{FF2B5EF4-FFF2-40B4-BE49-F238E27FC236}">
                <a16:creationId xmlns:a16="http://schemas.microsoft.com/office/drawing/2014/main" id="{8253C713-00AE-41CF-A518-3B206161A99E}"/>
              </a:ext>
            </a:extLst>
          </p:cNvPr>
          <p:cNvPicPr>
            <a:picLocks noGrp="1" noChangeAspect="1"/>
          </p:cNvPicPr>
          <p:nvPr>
            <p:ph sz="half" idx="1"/>
          </p:nvPr>
        </p:nvPicPr>
        <p:blipFill>
          <a:blip r:embed="rId3"/>
          <a:stretch>
            <a:fillRect/>
          </a:stretch>
        </p:blipFill>
        <p:spPr>
          <a:xfrm>
            <a:off x="5875080" y="757200"/>
            <a:ext cx="5944115" cy="5267401"/>
          </a:xfrm>
          <a:prstGeom prst="rect">
            <a:avLst/>
          </a:prstGeom>
        </p:spPr>
      </p:pic>
    </p:spTree>
    <p:extLst>
      <p:ext uri="{BB962C8B-B14F-4D97-AF65-F5344CB8AC3E}">
        <p14:creationId xmlns:p14="http://schemas.microsoft.com/office/powerpoint/2010/main" val="1425490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5E922DC-A655-4310-AC67-454A73505E46}"/>
              </a:ext>
            </a:extLst>
          </p:cNvPr>
          <p:cNvSpPr>
            <a:spLocks noGrp="1"/>
          </p:cNvSpPr>
          <p:nvPr>
            <p:ph type="title"/>
          </p:nvPr>
        </p:nvSpPr>
        <p:spPr>
          <a:xfrm>
            <a:off x="71021" y="2073560"/>
            <a:ext cx="4802819" cy="2760098"/>
          </a:xfrm>
        </p:spPr>
        <p:txBody>
          <a:bodyPr vert="horz" lIns="91440" tIns="45720" rIns="91440" bIns="45720" rtlCol="0" anchor="ctr">
            <a:normAutofit/>
          </a:bodyPr>
          <a:lstStyle/>
          <a:p>
            <a:r>
              <a:rPr lang="en-US" dirty="0">
                <a:solidFill>
                  <a:schemeClr val="bg1"/>
                </a:solidFill>
              </a:rPr>
              <a:t>Benefits EDU – your district has never looked so fancy!</a:t>
            </a:r>
            <a:endParaRPr lang="en-US" sz="2200" kern="1200" dirty="0">
              <a:solidFill>
                <a:schemeClr val="bg1"/>
              </a:solidFill>
            </a:endParaRPr>
          </a:p>
        </p:txBody>
      </p:sp>
      <p:pic>
        <p:nvPicPr>
          <p:cNvPr id="4" name="Content Placeholder 3">
            <a:extLst>
              <a:ext uri="{FF2B5EF4-FFF2-40B4-BE49-F238E27FC236}">
                <a16:creationId xmlns:a16="http://schemas.microsoft.com/office/drawing/2014/main" id="{CCC1ACBE-427B-4CAC-8B26-C6BF1166B89D}"/>
              </a:ext>
            </a:extLst>
          </p:cNvPr>
          <p:cNvPicPr>
            <a:picLocks noGrp="1" noChangeAspect="1"/>
          </p:cNvPicPr>
          <p:nvPr>
            <p:ph sz="half" idx="1"/>
          </p:nvPr>
        </p:nvPicPr>
        <p:blipFill>
          <a:blip r:embed="rId3"/>
          <a:stretch>
            <a:fillRect/>
          </a:stretch>
        </p:blipFill>
        <p:spPr>
          <a:xfrm>
            <a:off x="5753993" y="457100"/>
            <a:ext cx="4072481" cy="2780017"/>
          </a:xfrm>
          <a:prstGeom prst="rect">
            <a:avLst/>
          </a:prstGeom>
        </p:spPr>
      </p:pic>
      <p:pic>
        <p:nvPicPr>
          <p:cNvPr id="6" name="Picture 5">
            <a:extLst>
              <a:ext uri="{FF2B5EF4-FFF2-40B4-BE49-F238E27FC236}">
                <a16:creationId xmlns:a16="http://schemas.microsoft.com/office/drawing/2014/main" id="{5F2C4668-8305-48F1-9F8F-A7B9B27FF409}"/>
              </a:ext>
            </a:extLst>
          </p:cNvPr>
          <p:cNvPicPr>
            <a:picLocks noChangeAspect="1"/>
          </p:cNvPicPr>
          <p:nvPr/>
        </p:nvPicPr>
        <p:blipFill>
          <a:blip r:embed="rId4"/>
          <a:stretch>
            <a:fillRect/>
          </a:stretch>
        </p:blipFill>
        <p:spPr>
          <a:xfrm>
            <a:off x="7718592" y="3694217"/>
            <a:ext cx="4147654" cy="2813252"/>
          </a:xfrm>
          <a:prstGeom prst="rect">
            <a:avLst/>
          </a:prstGeom>
        </p:spPr>
      </p:pic>
    </p:spTree>
    <p:extLst>
      <p:ext uri="{BB962C8B-B14F-4D97-AF65-F5344CB8AC3E}">
        <p14:creationId xmlns:p14="http://schemas.microsoft.com/office/powerpoint/2010/main" val="2566268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48CF1-C72A-4313-8FC7-BF6DD4642AFE}"/>
              </a:ext>
            </a:extLst>
          </p:cNvPr>
          <p:cNvSpPr>
            <a:spLocks noGrp="1"/>
          </p:cNvSpPr>
          <p:nvPr>
            <p:ph type="title"/>
          </p:nvPr>
        </p:nvSpPr>
        <p:spPr>
          <a:xfrm>
            <a:off x="3221975" y="243869"/>
            <a:ext cx="5406902" cy="1469965"/>
          </a:xfrm>
        </p:spPr>
        <p:txBody>
          <a:bodyPr anchor="ctr">
            <a:normAutofit/>
          </a:bodyPr>
          <a:lstStyle/>
          <a:p>
            <a:pPr algn="ctr"/>
            <a:r>
              <a:rPr lang="en-US" dirty="0">
                <a:latin typeface="Franklin Gothic Book" panose="020B0503020102020204" pitchFamily="34" charset="0"/>
                <a:cs typeface="Segoe UI" panose="020B0502040204020203" pitchFamily="34" charset="0"/>
              </a:rPr>
              <a:t>HUB How </a:t>
            </a:r>
            <a:r>
              <a:rPr lang="en-US" dirty="0" err="1">
                <a:latin typeface="Franklin Gothic Book" panose="020B0503020102020204" pitchFamily="34" charset="0"/>
                <a:cs typeface="Segoe UI" panose="020B0502040204020203" pitchFamily="34" charset="0"/>
              </a:rPr>
              <a:t>To’s</a:t>
            </a:r>
            <a:endParaRPr lang="en-US" dirty="0">
              <a:latin typeface="Franklin Gothic Book" panose="020B0503020102020204" pitchFamily="34" charset="0"/>
              <a:cs typeface="Segoe UI" panose="020B0502040204020203" pitchFamily="34" charset="0"/>
            </a:endParaRPr>
          </a:p>
        </p:txBody>
      </p:sp>
      <p:sp>
        <p:nvSpPr>
          <p:cNvPr id="6" name="Content Placeholder 5">
            <a:extLst>
              <a:ext uri="{FF2B5EF4-FFF2-40B4-BE49-F238E27FC236}">
                <a16:creationId xmlns:a16="http://schemas.microsoft.com/office/drawing/2014/main" id="{C856D755-2374-40B4-B692-603C5E927388}"/>
              </a:ext>
            </a:extLst>
          </p:cNvPr>
          <p:cNvSpPr>
            <a:spLocks noGrp="1"/>
          </p:cNvSpPr>
          <p:nvPr>
            <p:ph idx="1"/>
          </p:nvPr>
        </p:nvSpPr>
        <p:spPr>
          <a:xfrm>
            <a:off x="1235286" y="1713834"/>
            <a:ext cx="5067860" cy="4695844"/>
          </a:xfrm>
        </p:spPr>
        <p:txBody>
          <a:bodyPr vert="horz" lIns="91440" tIns="45720" rIns="91440" bIns="45720" rtlCol="0" anchor="t">
            <a:normAutofit lnSpcReduction="10000"/>
          </a:bodyPr>
          <a:lstStyle/>
          <a:p>
            <a:pPr marL="285750" indent="-285750"/>
            <a:r>
              <a:rPr lang="en-US" dirty="0">
                <a:solidFill>
                  <a:srgbClr val="000000"/>
                </a:solidFill>
              </a:rPr>
              <a:t>Reset Passwords</a:t>
            </a:r>
          </a:p>
          <a:p>
            <a:pPr marL="285750" indent="-285750"/>
            <a:r>
              <a:rPr lang="en-US" dirty="0">
                <a:solidFill>
                  <a:srgbClr val="000000"/>
                </a:solidFill>
              </a:rPr>
              <a:t>Login Statistics </a:t>
            </a:r>
          </a:p>
          <a:p>
            <a:pPr marL="285750" indent="-285750"/>
            <a:r>
              <a:rPr lang="en-US" dirty="0">
                <a:solidFill>
                  <a:srgbClr val="000000"/>
                </a:solidFill>
              </a:rPr>
              <a:t>User Locks</a:t>
            </a:r>
          </a:p>
          <a:p>
            <a:pPr marL="285750" indent="-285750"/>
            <a:r>
              <a:rPr lang="en-US" dirty="0">
                <a:solidFill>
                  <a:srgbClr val="000000"/>
                </a:solidFill>
              </a:rPr>
              <a:t>Email Broadcasts</a:t>
            </a:r>
          </a:p>
          <a:p>
            <a:pPr marL="285750" indent="-285750"/>
            <a:r>
              <a:rPr lang="en-US" dirty="0">
                <a:solidFill>
                  <a:srgbClr val="000000"/>
                </a:solidFill>
              </a:rPr>
              <a:t>Beneficiaries </a:t>
            </a:r>
          </a:p>
          <a:p>
            <a:pPr marL="285750" indent="-285750"/>
            <a:r>
              <a:rPr lang="en-US" dirty="0">
                <a:solidFill>
                  <a:srgbClr val="000000"/>
                </a:solidFill>
              </a:rPr>
              <a:t>Add New Hires</a:t>
            </a:r>
          </a:p>
          <a:p>
            <a:pPr marL="285750" indent="-285750"/>
            <a:r>
              <a:rPr lang="en-US" dirty="0">
                <a:solidFill>
                  <a:srgbClr val="000000"/>
                </a:solidFill>
              </a:rPr>
              <a:t>Terminations</a:t>
            </a:r>
          </a:p>
          <a:p>
            <a:pPr marL="285750" indent="-285750"/>
            <a:r>
              <a:rPr lang="en-US" dirty="0">
                <a:solidFill>
                  <a:srgbClr val="000000"/>
                </a:solidFill>
              </a:rPr>
              <a:t>Payroll codes</a:t>
            </a:r>
          </a:p>
          <a:p>
            <a:pPr marL="285750" indent="-285750"/>
            <a:r>
              <a:rPr lang="en-US" dirty="0">
                <a:solidFill>
                  <a:srgbClr val="000000"/>
                </a:solidFill>
              </a:rPr>
              <a:t>Employee History </a:t>
            </a:r>
          </a:p>
          <a:p>
            <a:pPr marL="285750" indent="-285750"/>
            <a:r>
              <a:rPr lang="en-US" dirty="0">
                <a:solidFill>
                  <a:srgbClr val="000000"/>
                </a:solidFill>
              </a:rPr>
              <a:t>New Hires and Terminations</a:t>
            </a:r>
          </a:p>
          <a:p>
            <a:pPr marL="285750" indent="-285750"/>
            <a:endParaRPr lang="en-US" sz="1800" dirty="0">
              <a:solidFill>
                <a:srgbClr val="000000"/>
              </a:solidFill>
            </a:endParaRPr>
          </a:p>
          <a:p>
            <a:endParaRPr lang="en-US" dirty="0">
              <a:latin typeface="Segoe UI" panose="020B0502040204020203" pitchFamily="34" charset="0"/>
              <a:cs typeface="Segoe UI" panose="020B0502040204020203" pitchFamily="34" charset="0"/>
            </a:endParaRPr>
          </a:p>
        </p:txBody>
      </p:sp>
      <p:pic>
        <p:nvPicPr>
          <p:cNvPr id="8" name="Graphic 7">
            <a:extLst>
              <a:ext uri="{FF2B5EF4-FFF2-40B4-BE49-F238E27FC236}">
                <a16:creationId xmlns:a16="http://schemas.microsoft.com/office/drawing/2014/main" id="{B6C7BDF7-D7AC-4209-A6A9-11B953F882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3514892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5E922DC-A655-4310-AC67-454A73505E46}"/>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kern="1200" dirty="0">
                <a:solidFill>
                  <a:srgbClr val="FFFFFF"/>
                </a:solidFill>
                <a:latin typeface="+mj-lt"/>
                <a:ea typeface="+mj-ea"/>
                <a:cs typeface="+mj-cs"/>
              </a:rPr>
              <a:t>Resetting Passwords – it’s so easy!</a:t>
            </a:r>
          </a:p>
        </p:txBody>
      </p:sp>
      <p:pic>
        <p:nvPicPr>
          <p:cNvPr id="4" name="Picture 3">
            <a:extLst>
              <a:ext uri="{FF2B5EF4-FFF2-40B4-BE49-F238E27FC236}">
                <a16:creationId xmlns:a16="http://schemas.microsoft.com/office/drawing/2014/main" id="{C22B02CD-A78F-4F7D-ACA8-925A3E9FF49C}"/>
              </a:ext>
            </a:extLst>
          </p:cNvPr>
          <p:cNvPicPr>
            <a:picLocks noChangeAspect="1"/>
          </p:cNvPicPr>
          <p:nvPr/>
        </p:nvPicPr>
        <p:blipFill>
          <a:blip r:embed="rId3"/>
          <a:stretch>
            <a:fillRect/>
          </a:stretch>
        </p:blipFill>
        <p:spPr>
          <a:xfrm>
            <a:off x="6646267" y="4245075"/>
            <a:ext cx="5380157" cy="2612925"/>
          </a:xfrm>
          <a:prstGeom prst="rect">
            <a:avLst/>
          </a:prstGeom>
        </p:spPr>
      </p:pic>
      <p:pic>
        <p:nvPicPr>
          <p:cNvPr id="5" name="Picture 4">
            <a:extLst>
              <a:ext uri="{FF2B5EF4-FFF2-40B4-BE49-F238E27FC236}">
                <a16:creationId xmlns:a16="http://schemas.microsoft.com/office/drawing/2014/main" id="{6C66D744-F755-4775-B9A5-2C3ABFCFF369}"/>
              </a:ext>
            </a:extLst>
          </p:cNvPr>
          <p:cNvPicPr>
            <a:picLocks noChangeAspect="1"/>
          </p:cNvPicPr>
          <p:nvPr/>
        </p:nvPicPr>
        <p:blipFill>
          <a:blip r:embed="rId4"/>
          <a:stretch>
            <a:fillRect/>
          </a:stretch>
        </p:blipFill>
        <p:spPr>
          <a:xfrm>
            <a:off x="7210424" y="120751"/>
            <a:ext cx="1816925" cy="4003573"/>
          </a:xfrm>
          <a:prstGeom prst="rect">
            <a:avLst/>
          </a:prstGeom>
        </p:spPr>
      </p:pic>
      <p:pic>
        <p:nvPicPr>
          <p:cNvPr id="6" name="Picture 5">
            <a:extLst>
              <a:ext uri="{FF2B5EF4-FFF2-40B4-BE49-F238E27FC236}">
                <a16:creationId xmlns:a16="http://schemas.microsoft.com/office/drawing/2014/main" id="{DBF0B91D-018D-4075-8BA0-5B32E4307A3F}"/>
              </a:ext>
            </a:extLst>
          </p:cNvPr>
          <p:cNvPicPr>
            <a:picLocks noChangeAspect="1"/>
          </p:cNvPicPr>
          <p:nvPr/>
        </p:nvPicPr>
        <p:blipFill>
          <a:blip r:embed="rId5"/>
          <a:stretch>
            <a:fillRect/>
          </a:stretch>
        </p:blipFill>
        <p:spPr>
          <a:xfrm flipH="1">
            <a:off x="9570562" y="5390336"/>
            <a:ext cx="1591194" cy="853514"/>
          </a:xfrm>
          <a:prstGeom prst="rect">
            <a:avLst/>
          </a:prstGeom>
        </p:spPr>
      </p:pic>
    </p:spTree>
    <p:extLst>
      <p:ext uri="{BB962C8B-B14F-4D97-AF65-F5344CB8AC3E}">
        <p14:creationId xmlns:p14="http://schemas.microsoft.com/office/powerpoint/2010/main" val="570129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5E922DC-A655-4310-AC67-454A73505E46}"/>
              </a:ext>
            </a:extLst>
          </p:cNvPr>
          <p:cNvSpPr>
            <a:spLocks noGrp="1"/>
          </p:cNvSpPr>
          <p:nvPr>
            <p:ph type="title"/>
          </p:nvPr>
        </p:nvSpPr>
        <p:spPr>
          <a:xfrm>
            <a:off x="390525" y="2053641"/>
            <a:ext cx="4048125" cy="2760098"/>
          </a:xfrm>
        </p:spPr>
        <p:txBody>
          <a:bodyPr vert="horz" lIns="91440" tIns="45720" rIns="91440" bIns="45720" rtlCol="0" anchor="ctr">
            <a:normAutofit/>
          </a:bodyPr>
          <a:lstStyle/>
          <a:p>
            <a:r>
              <a:rPr lang="en-US" dirty="0">
                <a:solidFill>
                  <a:srgbClr val="FFFFFF"/>
                </a:solidFill>
              </a:rPr>
              <a:t>Login Statistics – keep track of your enrollment!</a:t>
            </a:r>
            <a:endParaRPr lang="en-US" kern="1200" dirty="0">
              <a:solidFill>
                <a:srgbClr val="FFFFFF"/>
              </a:solidFill>
              <a:latin typeface="+mj-lt"/>
              <a:ea typeface="+mj-ea"/>
              <a:cs typeface="+mj-cs"/>
            </a:endParaRPr>
          </a:p>
        </p:txBody>
      </p:sp>
      <p:pic>
        <p:nvPicPr>
          <p:cNvPr id="4" name="Picture 3">
            <a:extLst>
              <a:ext uri="{FF2B5EF4-FFF2-40B4-BE49-F238E27FC236}">
                <a16:creationId xmlns:a16="http://schemas.microsoft.com/office/drawing/2014/main" id="{5338290E-F433-4DB2-B965-32DB97C88E50}"/>
              </a:ext>
            </a:extLst>
          </p:cNvPr>
          <p:cNvPicPr>
            <a:picLocks noChangeAspect="1"/>
          </p:cNvPicPr>
          <p:nvPr/>
        </p:nvPicPr>
        <p:blipFill>
          <a:blip r:embed="rId3"/>
          <a:stretch>
            <a:fillRect/>
          </a:stretch>
        </p:blipFill>
        <p:spPr>
          <a:xfrm>
            <a:off x="6348811" y="831805"/>
            <a:ext cx="5452664" cy="4933363"/>
          </a:xfrm>
          <a:prstGeom prst="rect">
            <a:avLst/>
          </a:prstGeom>
        </p:spPr>
      </p:pic>
    </p:spTree>
    <p:extLst>
      <p:ext uri="{BB962C8B-B14F-4D97-AF65-F5344CB8AC3E}">
        <p14:creationId xmlns:p14="http://schemas.microsoft.com/office/powerpoint/2010/main" val="1076652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5E922DC-A655-4310-AC67-454A73505E46}"/>
              </a:ext>
            </a:extLst>
          </p:cNvPr>
          <p:cNvSpPr>
            <a:spLocks noGrp="1"/>
          </p:cNvSpPr>
          <p:nvPr>
            <p:ph type="title"/>
          </p:nvPr>
        </p:nvSpPr>
        <p:spPr>
          <a:xfrm>
            <a:off x="196517" y="2053641"/>
            <a:ext cx="4112724" cy="2760098"/>
          </a:xfrm>
        </p:spPr>
        <p:txBody>
          <a:bodyPr vert="horz" lIns="91440" tIns="45720" rIns="91440" bIns="45720" rtlCol="0" anchor="ctr">
            <a:normAutofit/>
          </a:bodyPr>
          <a:lstStyle/>
          <a:p>
            <a:r>
              <a:rPr lang="en-US" kern="1200" dirty="0">
                <a:solidFill>
                  <a:srgbClr val="FFFFFF"/>
                </a:solidFill>
                <a:latin typeface="+mj-lt"/>
                <a:ea typeface="+mj-ea"/>
                <a:cs typeface="+mj-cs"/>
              </a:rPr>
              <a:t>User Locks – we all get stuck sometimes! </a:t>
            </a:r>
          </a:p>
        </p:txBody>
      </p:sp>
      <p:pic>
        <p:nvPicPr>
          <p:cNvPr id="4" name="Picture 3">
            <a:extLst>
              <a:ext uri="{FF2B5EF4-FFF2-40B4-BE49-F238E27FC236}">
                <a16:creationId xmlns:a16="http://schemas.microsoft.com/office/drawing/2014/main" id="{3EFEA5C5-5AD1-42BF-BC7F-48D61B1E8EB6}"/>
              </a:ext>
            </a:extLst>
          </p:cNvPr>
          <p:cNvPicPr>
            <a:picLocks noChangeAspect="1"/>
          </p:cNvPicPr>
          <p:nvPr/>
        </p:nvPicPr>
        <p:blipFill>
          <a:blip r:embed="rId3"/>
          <a:stretch>
            <a:fillRect/>
          </a:stretch>
        </p:blipFill>
        <p:spPr>
          <a:xfrm>
            <a:off x="5913373" y="716756"/>
            <a:ext cx="6082110" cy="5424488"/>
          </a:xfrm>
          <a:prstGeom prst="rect">
            <a:avLst/>
          </a:prstGeom>
        </p:spPr>
      </p:pic>
      <p:pic>
        <p:nvPicPr>
          <p:cNvPr id="5" name="Picture 4">
            <a:extLst>
              <a:ext uri="{FF2B5EF4-FFF2-40B4-BE49-F238E27FC236}">
                <a16:creationId xmlns:a16="http://schemas.microsoft.com/office/drawing/2014/main" id="{6B6AB237-5227-47EB-8523-F5FA1EBC9A71}"/>
              </a:ext>
            </a:extLst>
          </p:cNvPr>
          <p:cNvPicPr>
            <a:picLocks noChangeAspect="1"/>
          </p:cNvPicPr>
          <p:nvPr/>
        </p:nvPicPr>
        <p:blipFill>
          <a:blip r:embed="rId4"/>
          <a:stretch>
            <a:fillRect/>
          </a:stretch>
        </p:blipFill>
        <p:spPr>
          <a:xfrm flipH="1">
            <a:off x="9277007" y="4617802"/>
            <a:ext cx="1591194" cy="853514"/>
          </a:xfrm>
          <a:prstGeom prst="rect">
            <a:avLst/>
          </a:prstGeom>
        </p:spPr>
      </p:pic>
    </p:spTree>
    <p:extLst>
      <p:ext uri="{BB962C8B-B14F-4D97-AF65-F5344CB8AC3E}">
        <p14:creationId xmlns:p14="http://schemas.microsoft.com/office/powerpoint/2010/main" val="3878277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5E922DC-A655-4310-AC67-454A73505E46}"/>
              </a:ext>
            </a:extLst>
          </p:cNvPr>
          <p:cNvSpPr>
            <a:spLocks noGrp="1"/>
          </p:cNvSpPr>
          <p:nvPr>
            <p:ph type="title"/>
          </p:nvPr>
        </p:nvSpPr>
        <p:spPr>
          <a:xfrm>
            <a:off x="104775" y="2053641"/>
            <a:ext cx="4204465" cy="2760098"/>
          </a:xfrm>
        </p:spPr>
        <p:txBody>
          <a:bodyPr vert="horz" lIns="91440" tIns="45720" rIns="91440" bIns="45720" rtlCol="0" anchor="ctr">
            <a:normAutofit/>
          </a:bodyPr>
          <a:lstStyle/>
          <a:p>
            <a:r>
              <a:rPr lang="en-US" kern="1200" dirty="0">
                <a:solidFill>
                  <a:srgbClr val="FFFFFF"/>
                </a:solidFill>
                <a:latin typeface="+mj-lt"/>
                <a:ea typeface="+mj-ea"/>
                <a:cs typeface="+mj-cs"/>
              </a:rPr>
              <a:t>Beneficiaries – it’s a 2 Step process! </a:t>
            </a:r>
          </a:p>
        </p:txBody>
      </p:sp>
      <p:pic>
        <p:nvPicPr>
          <p:cNvPr id="4" name="Picture 3">
            <a:extLst>
              <a:ext uri="{FF2B5EF4-FFF2-40B4-BE49-F238E27FC236}">
                <a16:creationId xmlns:a16="http://schemas.microsoft.com/office/drawing/2014/main" id="{CA9692BB-C86F-49D1-8A59-66C140713C07}"/>
              </a:ext>
            </a:extLst>
          </p:cNvPr>
          <p:cNvPicPr>
            <a:picLocks noChangeAspect="1"/>
          </p:cNvPicPr>
          <p:nvPr/>
        </p:nvPicPr>
        <p:blipFill>
          <a:blip r:embed="rId3"/>
          <a:stretch>
            <a:fillRect/>
          </a:stretch>
        </p:blipFill>
        <p:spPr>
          <a:xfrm>
            <a:off x="5935857" y="282364"/>
            <a:ext cx="2671617" cy="4324219"/>
          </a:xfrm>
          <a:prstGeom prst="rect">
            <a:avLst/>
          </a:prstGeom>
        </p:spPr>
      </p:pic>
      <p:pic>
        <p:nvPicPr>
          <p:cNvPr id="5" name="Picture 4">
            <a:extLst>
              <a:ext uri="{FF2B5EF4-FFF2-40B4-BE49-F238E27FC236}">
                <a16:creationId xmlns:a16="http://schemas.microsoft.com/office/drawing/2014/main" id="{76747E5D-23C5-4030-A6D8-F965D28C256B}"/>
              </a:ext>
            </a:extLst>
          </p:cNvPr>
          <p:cNvPicPr>
            <a:picLocks noChangeAspect="1"/>
          </p:cNvPicPr>
          <p:nvPr/>
        </p:nvPicPr>
        <p:blipFill>
          <a:blip r:embed="rId4"/>
          <a:stretch>
            <a:fillRect/>
          </a:stretch>
        </p:blipFill>
        <p:spPr>
          <a:xfrm>
            <a:off x="7145484" y="4813739"/>
            <a:ext cx="4773582" cy="1761897"/>
          </a:xfrm>
          <a:prstGeom prst="rect">
            <a:avLst/>
          </a:prstGeom>
        </p:spPr>
      </p:pic>
      <p:sp>
        <p:nvSpPr>
          <p:cNvPr id="6" name="Rectangle 5">
            <a:extLst>
              <a:ext uri="{FF2B5EF4-FFF2-40B4-BE49-F238E27FC236}">
                <a16:creationId xmlns:a16="http://schemas.microsoft.com/office/drawing/2014/main" id="{84BAEC3E-0F77-4B72-A245-CA0430298837}"/>
              </a:ext>
            </a:extLst>
          </p:cNvPr>
          <p:cNvSpPr/>
          <p:nvPr/>
        </p:nvSpPr>
        <p:spPr>
          <a:xfrm>
            <a:off x="8820149" y="1078711"/>
            <a:ext cx="3371851" cy="2610971"/>
          </a:xfrm>
          <a:prstGeom prst="rect">
            <a:avLst/>
          </a:prstGeom>
        </p:spPr>
        <p:txBody>
          <a:bodyPr wrap="square">
            <a:spAutoFit/>
          </a:bodyPr>
          <a:lstStyle/>
          <a:p>
            <a:pPr lvl="0" indent="-228600">
              <a:spcBef>
                <a:spcPts val="1000"/>
              </a:spcBef>
              <a:buClr>
                <a:schemeClr val="accent2"/>
              </a:buClr>
              <a:buFont typeface="Arial" panose="020B0604020202020204" pitchFamily="34" charset="0"/>
              <a:buChar char="•"/>
              <a:defRPr/>
            </a:pPr>
            <a:r>
              <a:rPr lang="en-US" sz="2000" b="1" dirty="0"/>
              <a:t>Step 1:  Add</a:t>
            </a:r>
          </a:p>
          <a:p>
            <a:pPr marL="228600" lvl="1">
              <a:spcBef>
                <a:spcPts val="1000"/>
              </a:spcBef>
              <a:buClr>
                <a:schemeClr val="accent2"/>
              </a:buClr>
              <a:defRPr/>
            </a:pPr>
            <a:r>
              <a:rPr lang="en-US" sz="1400" dirty="0"/>
              <a:t>*Be sure to click the “Add” button after each beneficiary entered! </a:t>
            </a:r>
          </a:p>
          <a:p>
            <a:pPr lvl="0" indent="-228600">
              <a:spcBef>
                <a:spcPts val="1000"/>
              </a:spcBef>
              <a:buClr>
                <a:schemeClr val="accent2"/>
              </a:buClr>
              <a:buFont typeface="Arial" panose="020B0604020202020204" pitchFamily="34" charset="0"/>
              <a:buChar char="•"/>
              <a:defRPr/>
            </a:pPr>
            <a:r>
              <a:rPr lang="en-US" sz="2000" b="1" dirty="0"/>
              <a:t>Step 2: Designate </a:t>
            </a:r>
          </a:p>
          <a:p>
            <a:pPr marL="742950" lvl="1" indent="-285750">
              <a:spcBef>
                <a:spcPts val="1000"/>
              </a:spcBef>
              <a:buClr>
                <a:schemeClr val="accent2"/>
              </a:buClr>
              <a:buFont typeface="Arial" panose="020B0604020202020204" pitchFamily="34" charset="0"/>
              <a:buChar char="•"/>
              <a:defRPr/>
            </a:pPr>
            <a:r>
              <a:rPr lang="en-US" dirty="0"/>
              <a:t>Primary</a:t>
            </a:r>
          </a:p>
          <a:p>
            <a:pPr marL="742950" lvl="1" indent="-285750">
              <a:spcBef>
                <a:spcPts val="1000"/>
              </a:spcBef>
              <a:buClr>
                <a:schemeClr val="accent2"/>
              </a:buClr>
              <a:buFont typeface="Arial" panose="020B0604020202020204" pitchFamily="34" charset="0"/>
              <a:buChar char="•"/>
              <a:defRPr/>
            </a:pPr>
            <a:r>
              <a:rPr lang="en-US" dirty="0"/>
              <a:t>Contingent (secondary)</a:t>
            </a:r>
          </a:p>
          <a:p>
            <a:pPr marL="742950" lvl="1" indent="-285750">
              <a:spcBef>
                <a:spcPts val="1000"/>
              </a:spcBef>
              <a:buClr>
                <a:schemeClr val="accent2"/>
              </a:buClr>
              <a:buFont typeface="Arial" panose="020B0604020202020204" pitchFamily="34" charset="0"/>
              <a:buChar char="•"/>
              <a:defRPr/>
            </a:pPr>
            <a:r>
              <a:rPr lang="en-US" dirty="0"/>
              <a:t>or split in Percentages!</a:t>
            </a:r>
          </a:p>
        </p:txBody>
      </p:sp>
    </p:spTree>
    <p:extLst>
      <p:ext uri="{BB962C8B-B14F-4D97-AF65-F5344CB8AC3E}">
        <p14:creationId xmlns:p14="http://schemas.microsoft.com/office/powerpoint/2010/main" val="4073688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5E922DC-A655-4310-AC67-454A73505E46}"/>
              </a:ext>
            </a:extLst>
          </p:cNvPr>
          <p:cNvSpPr>
            <a:spLocks noGrp="1"/>
          </p:cNvSpPr>
          <p:nvPr>
            <p:ph type="title"/>
          </p:nvPr>
        </p:nvSpPr>
        <p:spPr>
          <a:xfrm>
            <a:off x="0" y="2053641"/>
            <a:ext cx="4669654" cy="2760098"/>
          </a:xfrm>
        </p:spPr>
        <p:txBody>
          <a:bodyPr vert="horz" lIns="91440" tIns="45720" rIns="91440" bIns="45720" rtlCol="0" anchor="ctr">
            <a:normAutofit/>
          </a:bodyPr>
          <a:lstStyle/>
          <a:p>
            <a:r>
              <a:rPr lang="en-US" kern="1200" dirty="0">
                <a:solidFill>
                  <a:srgbClr val="FFFFFF"/>
                </a:solidFill>
                <a:latin typeface="+mj-lt"/>
                <a:ea typeface="+mj-ea"/>
                <a:cs typeface="+mj-cs"/>
              </a:rPr>
              <a:t>Employee History – in case they forget! </a:t>
            </a:r>
          </a:p>
        </p:txBody>
      </p:sp>
      <p:pic>
        <p:nvPicPr>
          <p:cNvPr id="4" name="Picture 3">
            <a:extLst>
              <a:ext uri="{FF2B5EF4-FFF2-40B4-BE49-F238E27FC236}">
                <a16:creationId xmlns:a16="http://schemas.microsoft.com/office/drawing/2014/main" id="{83D8A46F-E906-4432-AE6E-CD192EF0D0AE}"/>
              </a:ext>
            </a:extLst>
          </p:cNvPr>
          <p:cNvPicPr>
            <a:picLocks noChangeAspect="1"/>
          </p:cNvPicPr>
          <p:nvPr/>
        </p:nvPicPr>
        <p:blipFill>
          <a:blip r:embed="rId3"/>
          <a:stretch>
            <a:fillRect/>
          </a:stretch>
        </p:blipFill>
        <p:spPr>
          <a:xfrm>
            <a:off x="5848350" y="366712"/>
            <a:ext cx="5886450" cy="6148388"/>
          </a:xfrm>
          <a:prstGeom prst="rect">
            <a:avLst/>
          </a:prstGeom>
        </p:spPr>
      </p:pic>
    </p:spTree>
    <p:extLst>
      <p:ext uri="{BB962C8B-B14F-4D97-AF65-F5344CB8AC3E}">
        <p14:creationId xmlns:p14="http://schemas.microsoft.com/office/powerpoint/2010/main" val="306073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6D58-1A39-41ED-99F7-0CE9F03BD344}"/>
              </a:ext>
            </a:extLst>
          </p:cNvPr>
          <p:cNvSpPr>
            <a:spLocks noGrp="1"/>
          </p:cNvSpPr>
          <p:nvPr>
            <p:ph type="title"/>
          </p:nvPr>
        </p:nvSpPr>
        <p:spPr>
          <a:xfrm>
            <a:off x="3704274" y="181638"/>
            <a:ext cx="5406902" cy="1469965"/>
          </a:xfrm>
        </p:spPr>
        <p:txBody>
          <a:bodyPr anchor="ctr">
            <a:normAutofit/>
          </a:bodyPr>
          <a:lstStyle/>
          <a:p>
            <a:r>
              <a:rPr lang="en-US" dirty="0">
                <a:latin typeface="Franklin Gothic Book" panose="020B0503020102020204" pitchFamily="34" charset="0"/>
                <a:cs typeface="Segoe UI" panose="020B0502040204020203" pitchFamily="34" charset="0"/>
              </a:rPr>
              <a:t>It’s ALL about YOU!</a:t>
            </a:r>
          </a:p>
        </p:txBody>
      </p:sp>
      <p:sp>
        <p:nvSpPr>
          <p:cNvPr id="3" name="Content Placeholder 2">
            <a:extLst>
              <a:ext uri="{FF2B5EF4-FFF2-40B4-BE49-F238E27FC236}">
                <a16:creationId xmlns:a16="http://schemas.microsoft.com/office/drawing/2014/main" id="{3BF933A4-33C5-4102-BBB0-9B15EFF2F292}"/>
              </a:ext>
            </a:extLst>
          </p:cNvPr>
          <p:cNvSpPr>
            <a:spLocks noGrp="1"/>
          </p:cNvSpPr>
          <p:nvPr>
            <p:ph idx="1"/>
          </p:nvPr>
        </p:nvSpPr>
        <p:spPr>
          <a:xfrm>
            <a:off x="411592" y="2018088"/>
            <a:ext cx="6370947" cy="3619232"/>
          </a:xfrm>
        </p:spPr>
        <p:txBody>
          <a:bodyPr vert="horz" lIns="91440" tIns="45720" rIns="91440" bIns="45720" rtlCol="0" anchor="t">
            <a:normAutofit/>
          </a:bodyPr>
          <a:lstStyle/>
          <a:p>
            <a:pPr marL="285750" indent="-285750"/>
            <a:r>
              <a:rPr lang="en-US" dirty="0">
                <a:solidFill>
                  <a:srgbClr val="000000"/>
                </a:solidFill>
              </a:rPr>
              <a:t>We want to be available for you!</a:t>
            </a:r>
          </a:p>
          <a:p>
            <a:pPr marL="742950" lvl="1" indent="-285750"/>
            <a:r>
              <a:rPr lang="en-US" sz="2800" dirty="0">
                <a:solidFill>
                  <a:srgbClr val="000000"/>
                </a:solidFill>
              </a:rPr>
              <a:t>Employee Problems</a:t>
            </a:r>
          </a:p>
          <a:p>
            <a:pPr marL="742950" lvl="1" indent="-285750"/>
            <a:r>
              <a:rPr lang="en-US" sz="2800" dirty="0">
                <a:solidFill>
                  <a:srgbClr val="000000"/>
                </a:solidFill>
              </a:rPr>
              <a:t>Admin HUB Assistance</a:t>
            </a:r>
          </a:p>
          <a:p>
            <a:pPr marL="742950" lvl="1" indent="-285750"/>
            <a:r>
              <a:rPr lang="en-US" sz="2800" dirty="0">
                <a:solidFill>
                  <a:srgbClr val="000000"/>
                </a:solidFill>
              </a:rPr>
              <a:t>Please send all employees with simple questions to the Call Center!</a:t>
            </a:r>
            <a:endParaRPr lang="en-US" sz="2800" dirty="0">
              <a:solidFill>
                <a:srgbClr val="FF0000"/>
              </a:solidFill>
            </a:endParaRPr>
          </a:p>
          <a:p>
            <a:pPr marL="285750" indent="-285750"/>
            <a:r>
              <a:rPr lang="en-US" dirty="0"/>
              <a:t>Team Availability</a:t>
            </a:r>
            <a:endParaRPr lang="en-US" sz="2000" dirty="0">
              <a:latin typeface="Franklin Gothic Book" panose="020B0503020102020204" pitchFamily="34" charset="0"/>
            </a:endParaRPr>
          </a:p>
          <a:p>
            <a:pPr marL="285750" indent="-285750"/>
            <a:endParaRPr lang="en-US" dirty="0"/>
          </a:p>
        </p:txBody>
      </p:sp>
      <p:pic>
        <p:nvPicPr>
          <p:cNvPr id="8" name="Graphic 7">
            <a:extLst>
              <a:ext uri="{FF2B5EF4-FFF2-40B4-BE49-F238E27FC236}">
                <a16:creationId xmlns:a16="http://schemas.microsoft.com/office/drawing/2014/main" id="{590430A8-7125-464C-98BA-3409573DB5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2880909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5E922DC-A655-4310-AC67-454A73505E46}"/>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kern="1200">
                <a:solidFill>
                  <a:srgbClr val="FFFFFF"/>
                </a:solidFill>
                <a:latin typeface="+mj-lt"/>
                <a:ea typeface="+mj-ea"/>
                <a:cs typeface="+mj-cs"/>
              </a:rPr>
              <a:t>Don’t worry, we got you! </a:t>
            </a:r>
          </a:p>
        </p:txBody>
      </p:sp>
      <p:sp>
        <p:nvSpPr>
          <p:cNvPr id="3" name="Content Placeholder 2">
            <a:extLst>
              <a:ext uri="{FF2B5EF4-FFF2-40B4-BE49-F238E27FC236}">
                <a16:creationId xmlns:a16="http://schemas.microsoft.com/office/drawing/2014/main" id="{717499C8-3A1C-4147-AA7E-68FB7B96F990}"/>
              </a:ext>
            </a:extLst>
          </p:cNvPr>
          <p:cNvSpPr>
            <a:spLocks noGrp="1"/>
          </p:cNvSpPr>
          <p:nvPr>
            <p:ph sz="half" idx="1"/>
          </p:nvPr>
        </p:nvSpPr>
        <p:spPr>
          <a:xfrm>
            <a:off x="5699464" y="0"/>
            <a:ext cx="6296020" cy="6551720"/>
          </a:xfrm>
        </p:spPr>
        <p:txBody>
          <a:bodyPr vert="horz" lIns="91440" tIns="45720" rIns="91440" bIns="45720" numCol="2" rtlCol="0" anchor="ctr">
            <a:normAutofit/>
          </a:bodyPr>
          <a:lstStyle/>
          <a:p>
            <a:pPr marL="0" indent="0">
              <a:buNone/>
            </a:pPr>
            <a:r>
              <a:rPr lang="en-US" sz="2000" b="1" dirty="0"/>
              <a:t>Important Information</a:t>
            </a:r>
          </a:p>
          <a:p>
            <a:pPr marL="285750" indent="-285750"/>
            <a:r>
              <a:rPr lang="en-US" sz="1600" dirty="0">
                <a:solidFill>
                  <a:srgbClr val="000000"/>
                </a:solidFill>
              </a:rPr>
              <a:t>Open enrollment dates</a:t>
            </a:r>
          </a:p>
          <a:p>
            <a:pPr marL="285750" indent="-285750"/>
            <a:r>
              <a:rPr lang="en-US" sz="1600" dirty="0">
                <a:solidFill>
                  <a:srgbClr val="000000"/>
                </a:solidFill>
              </a:rPr>
              <a:t>Passive Enrollment </a:t>
            </a:r>
          </a:p>
          <a:p>
            <a:pPr marL="285750" indent="-285750"/>
            <a:r>
              <a:rPr lang="en-US" sz="1600" dirty="0"/>
              <a:t>Election Rollover</a:t>
            </a:r>
          </a:p>
          <a:p>
            <a:pPr marL="285750" indent="-285750"/>
            <a:r>
              <a:rPr lang="en-US" sz="1600" dirty="0">
                <a:solidFill>
                  <a:srgbClr val="000000"/>
                </a:solidFill>
              </a:rPr>
              <a:t>New Hire Dates</a:t>
            </a:r>
          </a:p>
          <a:p>
            <a:pPr marL="285750" indent="-285750"/>
            <a:r>
              <a:rPr lang="en-US" sz="1600" dirty="0">
                <a:solidFill>
                  <a:srgbClr val="000000"/>
                </a:solidFill>
              </a:rPr>
              <a:t>Medical</a:t>
            </a:r>
          </a:p>
          <a:p>
            <a:pPr marL="285750" indent="-285750"/>
            <a:r>
              <a:rPr lang="en-US" sz="1600" dirty="0">
                <a:solidFill>
                  <a:srgbClr val="000000"/>
                </a:solidFill>
              </a:rPr>
              <a:t>Salaries</a:t>
            </a:r>
          </a:p>
          <a:p>
            <a:pPr marL="285750" indent="-285750"/>
            <a:r>
              <a:rPr lang="en-US" sz="1600" dirty="0">
                <a:solidFill>
                  <a:srgbClr val="000000"/>
                </a:solidFill>
              </a:rPr>
              <a:t>Liability</a:t>
            </a:r>
          </a:p>
          <a:p>
            <a:pPr marL="0" indent="0">
              <a:buNone/>
            </a:pPr>
            <a:r>
              <a:rPr lang="en-US" sz="2000" b="1" dirty="0"/>
              <a:t>HUB How </a:t>
            </a:r>
            <a:r>
              <a:rPr lang="en-US" sz="2000" b="1" dirty="0" err="1"/>
              <a:t>To’s</a:t>
            </a:r>
            <a:endParaRPr lang="en-US" sz="2000" b="1" dirty="0"/>
          </a:p>
          <a:p>
            <a:pPr marL="285750" indent="-285750"/>
            <a:r>
              <a:rPr lang="en-US" sz="1600" dirty="0">
                <a:solidFill>
                  <a:srgbClr val="000000"/>
                </a:solidFill>
              </a:rPr>
              <a:t>Reset passwords</a:t>
            </a:r>
          </a:p>
          <a:p>
            <a:pPr marL="285750" indent="-285750"/>
            <a:r>
              <a:rPr lang="en-US" sz="1600" dirty="0">
                <a:solidFill>
                  <a:srgbClr val="000000"/>
                </a:solidFill>
              </a:rPr>
              <a:t>Login Statistics</a:t>
            </a:r>
          </a:p>
          <a:p>
            <a:pPr marL="285750" indent="-285750"/>
            <a:r>
              <a:rPr lang="en-US" sz="1600" dirty="0">
                <a:solidFill>
                  <a:srgbClr val="000000"/>
                </a:solidFill>
              </a:rPr>
              <a:t>User Locks</a:t>
            </a:r>
          </a:p>
          <a:p>
            <a:pPr marL="285750" indent="-285750"/>
            <a:r>
              <a:rPr lang="en-US" sz="1600" dirty="0">
                <a:solidFill>
                  <a:srgbClr val="000000"/>
                </a:solidFill>
              </a:rPr>
              <a:t>Email Broadcasts</a:t>
            </a:r>
          </a:p>
          <a:p>
            <a:pPr marL="285750" indent="-285750"/>
            <a:r>
              <a:rPr lang="en-US" sz="1600" dirty="0">
                <a:solidFill>
                  <a:srgbClr val="000000"/>
                </a:solidFill>
              </a:rPr>
              <a:t>Beneficiaries</a:t>
            </a:r>
          </a:p>
          <a:p>
            <a:pPr marL="285750" indent="-285750"/>
            <a:r>
              <a:rPr lang="en-US" sz="1600" dirty="0">
                <a:solidFill>
                  <a:srgbClr val="000000"/>
                </a:solidFill>
              </a:rPr>
              <a:t>Add New Hires </a:t>
            </a:r>
          </a:p>
          <a:p>
            <a:pPr marL="285750" indent="-285750"/>
            <a:r>
              <a:rPr lang="en-US" sz="1600" dirty="0">
                <a:solidFill>
                  <a:srgbClr val="000000"/>
                </a:solidFill>
              </a:rPr>
              <a:t>Terminations</a:t>
            </a:r>
          </a:p>
          <a:p>
            <a:pPr marL="285750" indent="-285750"/>
            <a:r>
              <a:rPr lang="en-US" sz="1600" dirty="0">
                <a:solidFill>
                  <a:srgbClr val="000000"/>
                </a:solidFill>
              </a:rPr>
              <a:t>Payroll codes</a:t>
            </a:r>
          </a:p>
          <a:p>
            <a:pPr marL="285750" indent="-285750"/>
            <a:r>
              <a:rPr lang="en-US" sz="1600" dirty="0">
                <a:solidFill>
                  <a:srgbClr val="000000"/>
                </a:solidFill>
              </a:rPr>
              <a:t>Employee History</a:t>
            </a:r>
          </a:p>
          <a:p>
            <a:pPr marL="0" indent="0">
              <a:buNone/>
            </a:pPr>
            <a:endParaRPr lang="en-US" sz="2000" b="1" dirty="0"/>
          </a:p>
          <a:p>
            <a:pPr marL="0" indent="0">
              <a:buNone/>
            </a:pPr>
            <a:endParaRPr lang="en-US" sz="2000" b="1" dirty="0"/>
          </a:p>
          <a:p>
            <a:pPr marL="0" indent="0">
              <a:buNone/>
            </a:pPr>
            <a:r>
              <a:rPr lang="en-US" sz="2000" b="1" dirty="0"/>
              <a:t>Enrollment Resources</a:t>
            </a:r>
          </a:p>
          <a:p>
            <a:pPr marL="285750" indent="-285750"/>
            <a:r>
              <a:rPr lang="en-US" sz="1600" dirty="0">
                <a:solidFill>
                  <a:srgbClr val="000000"/>
                </a:solidFill>
              </a:rPr>
              <a:t>24/7 Online Enrollment </a:t>
            </a:r>
          </a:p>
          <a:p>
            <a:pPr marL="285750" indent="-285750"/>
            <a:r>
              <a:rPr lang="en-US" sz="1600" dirty="0">
                <a:solidFill>
                  <a:srgbClr val="000000"/>
                </a:solidFill>
              </a:rPr>
              <a:t>Benefits Portal </a:t>
            </a:r>
          </a:p>
          <a:p>
            <a:pPr marL="285750" indent="-285750"/>
            <a:r>
              <a:rPr lang="en-US" sz="1600" dirty="0">
                <a:solidFill>
                  <a:srgbClr val="000000"/>
                </a:solidFill>
              </a:rPr>
              <a:t>Call center</a:t>
            </a:r>
          </a:p>
          <a:p>
            <a:pPr marL="285750" indent="-285750"/>
            <a:r>
              <a:rPr lang="en-US" sz="1600" dirty="0">
                <a:solidFill>
                  <a:srgbClr val="000000"/>
                </a:solidFill>
              </a:rPr>
              <a:t>Pre-Recorded Group Meetings</a:t>
            </a:r>
          </a:p>
          <a:p>
            <a:pPr marL="285750" indent="-285750"/>
            <a:r>
              <a:rPr lang="en-US" sz="1600" dirty="0"/>
              <a:t>Virtual Group Meetings</a:t>
            </a:r>
          </a:p>
          <a:p>
            <a:pPr marL="285750" indent="-285750"/>
            <a:r>
              <a:rPr lang="en-US" sz="1600" dirty="0">
                <a:solidFill>
                  <a:srgbClr val="000000"/>
                </a:solidFill>
              </a:rPr>
              <a:t>Zendesk</a:t>
            </a:r>
          </a:p>
          <a:p>
            <a:pPr marL="285750" indent="-285750"/>
            <a:r>
              <a:rPr lang="en-US" sz="1600" dirty="0">
                <a:solidFill>
                  <a:srgbClr val="000000"/>
                </a:solidFill>
              </a:rPr>
              <a:t>Enrollment Communication Tools</a:t>
            </a:r>
          </a:p>
          <a:p>
            <a:pPr marL="285750" indent="-285750"/>
            <a:r>
              <a:rPr lang="en-US" sz="1600" dirty="0">
                <a:solidFill>
                  <a:srgbClr val="000000"/>
                </a:solidFill>
              </a:rPr>
              <a:t>Benefits EDU</a:t>
            </a:r>
          </a:p>
          <a:p>
            <a:pPr marL="285750" indent="-285750"/>
            <a:endParaRPr lang="en-US" sz="1700" dirty="0">
              <a:solidFill>
                <a:srgbClr val="000000"/>
              </a:solidFill>
            </a:endParaRPr>
          </a:p>
          <a:p>
            <a:pPr marL="0" indent="0">
              <a:buNone/>
            </a:pPr>
            <a:r>
              <a:rPr lang="en-US" sz="2000" b="1" dirty="0"/>
              <a:t>It’s ALL About YOU!</a:t>
            </a:r>
          </a:p>
          <a:p>
            <a:pPr marL="285750" indent="-285750"/>
            <a:r>
              <a:rPr lang="en-US" sz="1600" dirty="0">
                <a:solidFill>
                  <a:srgbClr val="000000"/>
                </a:solidFill>
              </a:rPr>
              <a:t>Team Availability</a:t>
            </a:r>
          </a:p>
          <a:p>
            <a:endParaRPr lang="en-US" sz="1700" dirty="0">
              <a:solidFill>
                <a:srgbClr val="000000"/>
              </a:solidFill>
            </a:endParaRPr>
          </a:p>
        </p:txBody>
      </p:sp>
    </p:spTree>
    <p:extLst>
      <p:ext uri="{BB962C8B-B14F-4D97-AF65-F5344CB8AC3E}">
        <p14:creationId xmlns:p14="http://schemas.microsoft.com/office/powerpoint/2010/main" val="961734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F19CFE6-7621-4FFB-A4F3-53DFD3860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50111" cy="415353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F4DD1A1-652B-4ECB-A8DE-07087A834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0491" y="0"/>
            <a:ext cx="864150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E2271F3E-C693-4F5F-9E5F-B543945DDB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1899822" y="4545367"/>
            <a:ext cx="5194662" cy="1508517"/>
          </a:xfrm>
        </p:spPr>
        <p:txBody>
          <a:bodyPr anchor="t">
            <a:normAutofit/>
          </a:bodyPr>
          <a:lstStyle/>
          <a:p>
            <a:pPr algn="l"/>
            <a:r>
              <a:rPr lang="en-US" sz="4000" dirty="0">
                <a:solidFill>
                  <a:srgbClr val="000000"/>
                </a:solidFill>
                <a:latin typeface="Franklin Gothic Book" panose="020B0503020102020204" pitchFamily="34" charset="0"/>
                <a:cs typeface="Segoe UI" panose="020B0502040204020203" pitchFamily="34" charset="0"/>
              </a:rPr>
              <a:t>Thank you! </a:t>
            </a:r>
          </a:p>
        </p:txBody>
      </p:sp>
      <p:sp>
        <p:nvSpPr>
          <p:cNvPr id="35" name="Freeform 75">
            <a:extLst>
              <a:ext uri="{FF2B5EF4-FFF2-40B4-BE49-F238E27FC236}">
                <a16:creationId xmlns:a16="http://schemas.microsoft.com/office/drawing/2014/main" id="{D4A67D3B-CF15-41C0-AEB5-8D857A8AE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138412" cy="3315551"/>
          </a:xfrm>
          <a:custGeom>
            <a:avLst/>
            <a:gdLst>
              <a:gd name="connsiteX0" fmla="*/ 0 w 3138412"/>
              <a:gd name="connsiteY0" fmla="*/ 0 h 3315551"/>
              <a:gd name="connsiteX1" fmla="*/ 2697473 w 3138412"/>
              <a:gd name="connsiteY1" fmla="*/ 0 h 3315551"/>
              <a:gd name="connsiteX2" fmla="*/ 2788573 w 3138412"/>
              <a:gd name="connsiteY2" fmla="*/ 121826 h 3315551"/>
              <a:gd name="connsiteX3" fmla="*/ 3138412 w 3138412"/>
              <a:gd name="connsiteY3" fmla="*/ 1267122 h 3315551"/>
              <a:gd name="connsiteX4" fmla="*/ 1089983 w 3138412"/>
              <a:gd name="connsiteY4" fmla="*/ 3315551 h 3315551"/>
              <a:gd name="connsiteX5" fmla="*/ 113581 w 3138412"/>
              <a:gd name="connsiteY5" fmla="*/ 3068317 h 3315551"/>
              <a:gd name="connsiteX6" fmla="*/ 0 w 3138412"/>
              <a:gd name="connsiteY6" fmla="*/ 2999315 h 331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8412" h="3315551">
                <a:moveTo>
                  <a:pt x="0" y="0"/>
                </a:moveTo>
                <a:lnTo>
                  <a:pt x="2697473" y="0"/>
                </a:lnTo>
                <a:lnTo>
                  <a:pt x="2788573" y="121826"/>
                </a:lnTo>
                <a:cubicBezTo>
                  <a:pt x="3009443" y="448758"/>
                  <a:pt x="3138412" y="842879"/>
                  <a:pt x="3138412" y="1267122"/>
                </a:cubicBezTo>
                <a:cubicBezTo>
                  <a:pt x="3138412" y="2398438"/>
                  <a:pt x="2221299" y="3315551"/>
                  <a:pt x="1089983" y="3315551"/>
                </a:cubicBezTo>
                <a:cubicBezTo>
                  <a:pt x="736447" y="3315551"/>
                  <a:pt x="403829" y="3225989"/>
                  <a:pt x="113581" y="3068317"/>
                </a:cubicBezTo>
                <a:lnTo>
                  <a:pt x="0" y="2999315"/>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Chat">
            <a:extLst>
              <a:ext uri="{FF2B5EF4-FFF2-40B4-BE49-F238E27FC236}">
                <a16:creationId xmlns:a16="http://schemas.microsoft.com/office/drawing/2014/main" id="{EB71843F-0A0B-4317-B205-4B0A0B97C0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2487" y="320231"/>
            <a:ext cx="2296146" cy="2296146"/>
          </a:xfrm>
          <a:prstGeom prst="rect">
            <a:avLst/>
          </a:prstGeom>
        </p:spPr>
      </p:pic>
      <p:sp>
        <p:nvSpPr>
          <p:cNvPr id="37" name="Oval 36">
            <a:extLst>
              <a:ext uri="{FF2B5EF4-FFF2-40B4-BE49-F238E27FC236}">
                <a16:creationId xmlns:a16="http://schemas.microsoft.com/office/drawing/2014/main" id="{4EE44E17-6A21-4DF3-9573-0819D6F00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0441" y="563445"/>
            <a:ext cx="3123224" cy="3123224"/>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lackboard">
            <a:extLst>
              <a:ext uri="{FF2B5EF4-FFF2-40B4-BE49-F238E27FC236}">
                <a16:creationId xmlns:a16="http://schemas.microsoft.com/office/drawing/2014/main" id="{2696A1A4-8E43-47F6-A6DC-A9ADAB053D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15234" y="1158239"/>
            <a:ext cx="1933637" cy="1933637"/>
          </a:xfrm>
          <a:prstGeom prst="rect">
            <a:avLst/>
          </a:prstGeom>
        </p:spPr>
      </p:pic>
      <p:sp>
        <p:nvSpPr>
          <p:cNvPr id="39" name="Freeform 67">
            <a:extLst>
              <a:ext uri="{FF2B5EF4-FFF2-40B4-BE49-F238E27FC236}">
                <a16:creationId xmlns:a16="http://schemas.microsoft.com/office/drawing/2014/main" id="{1DE44A29-0857-4193-8859-8E5D8A3CD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20733" y="0"/>
            <a:ext cx="3693492" cy="2106382"/>
          </a:xfrm>
          <a:custGeom>
            <a:avLst/>
            <a:gdLst>
              <a:gd name="connsiteX0" fmla="*/ 20343 w 3693492"/>
              <a:gd name="connsiteY0" fmla="*/ 0 h 2106382"/>
              <a:gd name="connsiteX1" fmla="*/ 3673149 w 3693492"/>
              <a:gd name="connsiteY1" fmla="*/ 0 h 2106382"/>
              <a:gd name="connsiteX2" fmla="*/ 3683957 w 3693492"/>
              <a:gd name="connsiteY2" fmla="*/ 70817 h 2106382"/>
              <a:gd name="connsiteX3" fmla="*/ 3693492 w 3693492"/>
              <a:gd name="connsiteY3" fmla="*/ 259636 h 2106382"/>
              <a:gd name="connsiteX4" fmla="*/ 1846746 w 3693492"/>
              <a:gd name="connsiteY4" fmla="*/ 2106382 h 2106382"/>
              <a:gd name="connsiteX5" fmla="*/ 0 w 3693492"/>
              <a:gd name="connsiteY5" fmla="*/ 259636 h 2106382"/>
              <a:gd name="connsiteX6" fmla="*/ 9535 w 3693492"/>
              <a:gd name="connsiteY6" fmla="*/ 70817 h 210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3492" h="2106382">
                <a:moveTo>
                  <a:pt x="20343" y="0"/>
                </a:moveTo>
                <a:lnTo>
                  <a:pt x="3673149" y="0"/>
                </a:lnTo>
                <a:lnTo>
                  <a:pt x="3683957" y="70817"/>
                </a:lnTo>
                <a:cubicBezTo>
                  <a:pt x="3690262" y="132899"/>
                  <a:pt x="3693492" y="195891"/>
                  <a:pt x="3693492" y="259636"/>
                </a:cubicBezTo>
                <a:cubicBezTo>
                  <a:pt x="3693492" y="1279566"/>
                  <a:pt x="2866676" y="2106382"/>
                  <a:pt x="1846746" y="2106382"/>
                </a:cubicBezTo>
                <a:cubicBezTo>
                  <a:pt x="826816" y="2106382"/>
                  <a:pt x="0" y="1279566"/>
                  <a:pt x="0" y="259636"/>
                </a:cubicBezTo>
                <a:cubicBezTo>
                  <a:pt x="0" y="195891"/>
                  <a:pt x="3230" y="132899"/>
                  <a:pt x="9535" y="70817"/>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Open Book">
            <a:extLst>
              <a:ext uri="{FF2B5EF4-FFF2-40B4-BE49-F238E27FC236}">
                <a16:creationId xmlns:a16="http://schemas.microsoft.com/office/drawing/2014/main" id="{93E427C7-0218-4592-82DA-2431E4BF875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47027" y="136743"/>
            <a:ext cx="1440902" cy="1440902"/>
          </a:xfrm>
          <a:prstGeom prst="rect">
            <a:avLst/>
          </a:prstGeom>
        </p:spPr>
      </p:pic>
      <p:sp>
        <p:nvSpPr>
          <p:cNvPr id="41" name="Freeform 71">
            <a:extLst>
              <a:ext uri="{FF2B5EF4-FFF2-40B4-BE49-F238E27FC236}">
                <a16:creationId xmlns:a16="http://schemas.microsoft.com/office/drawing/2014/main" id="{B2A37BC1-02C0-4D97-8BEC-5BECAD9A3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80944" y="2616377"/>
            <a:ext cx="3711057" cy="4251098"/>
          </a:xfrm>
          <a:custGeom>
            <a:avLst/>
            <a:gdLst>
              <a:gd name="connsiteX0" fmla="*/ 2538398 w 3711057"/>
              <a:gd name="connsiteY0" fmla="*/ 0 h 4251098"/>
              <a:gd name="connsiteX1" fmla="*/ 3526457 w 3711057"/>
              <a:gd name="connsiteY1" fmla="*/ 199480 h 4251098"/>
              <a:gd name="connsiteX2" fmla="*/ 3711057 w 3711057"/>
              <a:gd name="connsiteY2" fmla="*/ 288406 h 4251098"/>
              <a:gd name="connsiteX3" fmla="*/ 3711057 w 3711057"/>
              <a:gd name="connsiteY3" fmla="*/ 4251098 h 4251098"/>
              <a:gd name="connsiteX4" fmla="*/ 668754 w 3711057"/>
              <a:gd name="connsiteY4" fmla="*/ 4251098 h 4251098"/>
              <a:gd name="connsiteX5" fmla="*/ 579647 w 3711057"/>
              <a:gd name="connsiteY5" fmla="*/ 4153055 h 4251098"/>
              <a:gd name="connsiteX6" fmla="*/ 0 w 3711057"/>
              <a:gd name="connsiteY6" fmla="*/ 2538398 h 4251098"/>
              <a:gd name="connsiteX7" fmla="*/ 2538398 w 3711057"/>
              <a:gd name="connsiteY7" fmla="*/ 0 h 425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1057" h="4251098">
                <a:moveTo>
                  <a:pt x="2538398" y="0"/>
                </a:moveTo>
                <a:cubicBezTo>
                  <a:pt x="2888878" y="0"/>
                  <a:pt x="3222768" y="71030"/>
                  <a:pt x="3526457" y="199480"/>
                </a:cubicBezTo>
                <a:lnTo>
                  <a:pt x="3711057" y="288406"/>
                </a:lnTo>
                <a:lnTo>
                  <a:pt x="3711057" y="4251098"/>
                </a:lnTo>
                <a:lnTo>
                  <a:pt x="668754" y="4251098"/>
                </a:lnTo>
                <a:lnTo>
                  <a:pt x="579647" y="4153055"/>
                </a:lnTo>
                <a:cubicBezTo>
                  <a:pt x="217529" y="3714270"/>
                  <a:pt x="0" y="3151738"/>
                  <a:pt x="0" y="2538398"/>
                </a:cubicBezTo>
                <a:cubicBezTo>
                  <a:pt x="0" y="1136479"/>
                  <a:pt x="1136479" y="0"/>
                  <a:pt x="253839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Graphic 10" descr="Books on Shelf">
            <a:extLst>
              <a:ext uri="{FF2B5EF4-FFF2-40B4-BE49-F238E27FC236}">
                <a16:creationId xmlns:a16="http://schemas.microsoft.com/office/drawing/2014/main" id="{18A239E6-97C0-4A74-8E7A-C9FD39A8C92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45168" y="3734501"/>
            <a:ext cx="2816218" cy="2816218"/>
          </a:xfrm>
          <a:prstGeom prst="rect">
            <a:avLst/>
          </a:prstGeom>
        </p:spPr>
      </p:pic>
      <p:pic>
        <p:nvPicPr>
          <p:cNvPr id="4" name="Picture 3">
            <a:extLst>
              <a:ext uri="{FF2B5EF4-FFF2-40B4-BE49-F238E27FC236}">
                <a16:creationId xmlns:a16="http://schemas.microsoft.com/office/drawing/2014/main" id="{46201736-1F04-404B-B209-2F11E1C065C1}"/>
              </a:ext>
            </a:extLst>
          </p:cNvPr>
          <p:cNvPicPr>
            <a:picLocks noChangeAspect="1"/>
          </p:cNvPicPr>
          <p:nvPr/>
        </p:nvPicPr>
        <p:blipFill>
          <a:blip r:embed="rId12"/>
          <a:stretch>
            <a:fillRect/>
          </a:stretch>
        </p:blipFill>
        <p:spPr>
          <a:xfrm>
            <a:off x="2585705" y="5512950"/>
            <a:ext cx="1463167" cy="932769"/>
          </a:xfrm>
          <a:prstGeom prst="rect">
            <a:avLst/>
          </a:prstGeom>
        </p:spPr>
      </p:pic>
    </p:spTree>
    <p:extLst>
      <p:ext uri="{BB962C8B-B14F-4D97-AF65-F5344CB8AC3E}">
        <p14:creationId xmlns:p14="http://schemas.microsoft.com/office/powerpoint/2010/main" val="237296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D9B4E-C292-45AA-8116-562703040382}"/>
              </a:ext>
            </a:extLst>
          </p:cNvPr>
          <p:cNvSpPr>
            <a:spLocks noGrp="1"/>
          </p:cNvSpPr>
          <p:nvPr>
            <p:ph type="title"/>
          </p:nvPr>
        </p:nvSpPr>
        <p:spPr>
          <a:xfrm>
            <a:off x="3242635" y="81353"/>
            <a:ext cx="5406902" cy="1469965"/>
          </a:xfrm>
        </p:spPr>
        <p:txBody>
          <a:bodyPr anchor="ctr">
            <a:normAutofit/>
          </a:bodyPr>
          <a:lstStyle/>
          <a:p>
            <a:r>
              <a:rPr lang="en-US" dirty="0">
                <a:latin typeface="Franklin Gothic Book" panose="020B0503020102020204" pitchFamily="34" charset="0"/>
                <a:cs typeface="Segoe UI" panose="020B0502040204020203" pitchFamily="34" charset="0"/>
              </a:rPr>
              <a:t>Important Information</a:t>
            </a:r>
          </a:p>
        </p:txBody>
      </p:sp>
      <p:sp>
        <p:nvSpPr>
          <p:cNvPr id="3" name="Content Placeholder 2">
            <a:extLst>
              <a:ext uri="{FF2B5EF4-FFF2-40B4-BE49-F238E27FC236}">
                <a16:creationId xmlns:a16="http://schemas.microsoft.com/office/drawing/2014/main" id="{81072FAC-EEE9-4F26-A784-BC07EACCBE9F}"/>
              </a:ext>
            </a:extLst>
          </p:cNvPr>
          <p:cNvSpPr>
            <a:spLocks noGrp="1"/>
          </p:cNvSpPr>
          <p:nvPr>
            <p:ph idx="1"/>
          </p:nvPr>
        </p:nvSpPr>
        <p:spPr>
          <a:xfrm>
            <a:off x="539183" y="1740253"/>
            <a:ext cx="10421741" cy="4779300"/>
          </a:xfrm>
        </p:spPr>
        <p:txBody>
          <a:bodyPr vert="horz" lIns="91440" tIns="45720" rIns="91440" bIns="45720" rtlCol="0" anchor="t">
            <a:normAutofit/>
          </a:bodyPr>
          <a:lstStyle/>
          <a:p>
            <a:pPr marL="285750" indent="-285750"/>
            <a:r>
              <a:rPr lang="en-US" sz="2600" dirty="0">
                <a:solidFill>
                  <a:srgbClr val="000000"/>
                </a:solidFill>
              </a:rPr>
              <a:t>Liability – </a:t>
            </a:r>
            <a:r>
              <a:rPr lang="en-US" sz="2600" dirty="0"/>
              <a:t>Concerns for your Employees</a:t>
            </a:r>
          </a:p>
          <a:p>
            <a:pPr marL="285750" indent="-285750"/>
            <a:r>
              <a:rPr lang="en-US" sz="2600" dirty="0">
                <a:solidFill>
                  <a:srgbClr val="000000"/>
                </a:solidFill>
              </a:rPr>
              <a:t>Open Enrollment Dates – July 22</a:t>
            </a:r>
            <a:r>
              <a:rPr lang="en-US" sz="2600" baseline="30000" dirty="0">
                <a:solidFill>
                  <a:srgbClr val="000000"/>
                </a:solidFill>
              </a:rPr>
              <a:t>nd</a:t>
            </a:r>
            <a:r>
              <a:rPr lang="en-US" sz="2600" dirty="0">
                <a:solidFill>
                  <a:srgbClr val="000000"/>
                </a:solidFill>
              </a:rPr>
              <a:t> through August 21</a:t>
            </a:r>
            <a:r>
              <a:rPr lang="en-US" sz="2600" baseline="30000" dirty="0">
                <a:solidFill>
                  <a:srgbClr val="000000"/>
                </a:solidFill>
              </a:rPr>
              <a:t>st</a:t>
            </a:r>
            <a:r>
              <a:rPr lang="en-US" sz="2600" dirty="0">
                <a:solidFill>
                  <a:srgbClr val="000000"/>
                </a:solidFill>
              </a:rPr>
              <a:t> </a:t>
            </a:r>
          </a:p>
          <a:p>
            <a:pPr marL="742950" lvl="1" indent="-285750"/>
            <a:r>
              <a:rPr lang="en-US" sz="2200" dirty="0">
                <a:solidFill>
                  <a:srgbClr val="000000"/>
                </a:solidFill>
              </a:rPr>
              <a:t>Don’t wait, Encourage Employees to Enroll Now!</a:t>
            </a:r>
          </a:p>
          <a:p>
            <a:pPr marL="285750" indent="-285750"/>
            <a:r>
              <a:rPr lang="en-US" sz="2600" dirty="0">
                <a:solidFill>
                  <a:srgbClr val="000000"/>
                </a:solidFill>
              </a:rPr>
              <a:t>Passive Enrollment – ALL benefits will be rolled</a:t>
            </a:r>
          </a:p>
          <a:p>
            <a:pPr marL="285750" indent="-285750"/>
            <a:r>
              <a:rPr lang="en-US" sz="2600" dirty="0"/>
              <a:t>Election Rollover</a:t>
            </a:r>
          </a:p>
          <a:p>
            <a:pPr marL="285750" indent="-285750"/>
            <a:r>
              <a:rPr lang="en-US" sz="2600" dirty="0">
                <a:solidFill>
                  <a:srgbClr val="000000"/>
                </a:solidFill>
              </a:rPr>
              <a:t>New Hire Dates – New employees have 30 days, encourage them to complete along with existing employees!</a:t>
            </a:r>
          </a:p>
          <a:p>
            <a:pPr marL="285750" indent="-285750"/>
            <a:r>
              <a:rPr lang="en-US" sz="2600" dirty="0">
                <a:solidFill>
                  <a:srgbClr val="000000"/>
                </a:solidFill>
              </a:rPr>
              <a:t>Medical – TRS and TSHBP</a:t>
            </a:r>
          </a:p>
          <a:p>
            <a:pPr marL="285750" indent="-285750"/>
            <a:r>
              <a:rPr lang="en-US" sz="2600" dirty="0">
                <a:solidFill>
                  <a:srgbClr val="000000"/>
                </a:solidFill>
              </a:rPr>
              <a:t>Salaries – Districts with 50+ employees can have salaries uploaded</a:t>
            </a:r>
          </a:p>
          <a:p>
            <a:pPr marL="0" indent="0">
              <a:buNone/>
            </a:pPr>
            <a:endParaRPr lang="en-US" sz="2600" dirty="0">
              <a:solidFill>
                <a:srgbClr val="FF0000"/>
              </a:solidFill>
            </a:endParaRPr>
          </a:p>
        </p:txBody>
      </p:sp>
      <p:pic>
        <p:nvPicPr>
          <p:cNvPr id="9" name="Graphic 8">
            <a:extLst>
              <a:ext uri="{FF2B5EF4-FFF2-40B4-BE49-F238E27FC236}">
                <a16:creationId xmlns:a16="http://schemas.microsoft.com/office/drawing/2014/main" id="{35127EDA-5861-47AB-8729-620CFC7DAC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381659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5E922DC-A655-4310-AC67-454A73505E46}"/>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kern="1200" dirty="0">
                <a:solidFill>
                  <a:srgbClr val="FFFFFF"/>
                </a:solidFill>
                <a:latin typeface="+mj-lt"/>
                <a:ea typeface="+mj-ea"/>
                <a:cs typeface="+mj-cs"/>
              </a:rPr>
              <a:t>TRS Medical</a:t>
            </a:r>
          </a:p>
        </p:txBody>
      </p:sp>
      <p:sp>
        <p:nvSpPr>
          <p:cNvPr id="3" name="Content Placeholder 2">
            <a:extLst>
              <a:ext uri="{FF2B5EF4-FFF2-40B4-BE49-F238E27FC236}">
                <a16:creationId xmlns:a16="http://schemas.microsoft.com/office/drawing/2014/main" id="{717499C8-3A1C-4147-AA7E-68FB7B96F990}"/>
              </a:ext>
            </a:extLst>
          </p:cNvPr>
          <p:cNvSpPr>
            <a:spLocks noGrp="1"/>
          </p:cNvSpPr>
          <p:nvPr>
            <p:ph sz="half" idx="1"/>
          </p:nvPr>
        </p:nvSpPr>
        <p:spPr>
          <a:xfrm>
            <a:off x="5672831" y="230820"/>
            <a:ext cx="5761608" cy="6027937"/>
          </a:xfrm>
        </p:spPr>
        <p:txBody>
          <a:bodyPr vert="horz" lIns="91440" tIns="45720" rIns="91440" bIns="45720" numCol="1" rtlCol="0" anchor="ctr">
            <a:normAutofit/>
          </a:bodyPr>
          <a:lstStyle/>
          <a:p>
            <a:r>
              <a:rPr lang="en-US" sz="2000" dirty="0"/>
              <a:t>Please keep in mind we are not the administrators for TRS Medical – Contact your BA Advocate for information and updates!</a:t>
            </a:r>
          </a:p>
          <a:p>
            <a:endParaRPr lang="en-US" sz="2000" dirty="0"/>
          </a:p>
          <a:p>
            <a:r>
              <a:rPr lang="en-US" sz="2000" dirty="0"/>
              <a:t>Employees should contact TRS for all questions related to TRS Medical. </a:t>
            </a:r>
          </a:p>
          <a:p>
            <a:endParaRPr lang="en-US" sz="2000" dirty="0"/>
          </a:p>
          <a:p>
            <a:r>
              <a:rPr lang="en-US" sz="2000" dirty="0"/>
              <a:t>PCP code required and will not let EE continue – please encourage employees to come prepared with this info!</a:t>
            </a:r>
          </a:p>
          <a:p>
            <a:endParaRPr lang="en-US" sz="2000" dirty="0"/>
          </a:p>
          <a:p>
            <a:r>
              <a:rPr lang="en-US" sz="2000" dirty="0"/>
              <a:t>Enroll by 8/9 to be guaranteed cards.  Some employees could get 2 cards</a:t>
            </a:r>
          </a:p>
          <a:p>
            <a:endParaRPr lang="en-US" sz="2000" dirty="0"/>
          </a:p>
          <a:p>
            <a:r>
              <a:rPr lang="en-US" sz="2000" dirty="0"/>
              <a:t>Split apps will need to be approved every year</a:t>
            </a:r>
          </a:p>
          <a:p>
            <a:pPr marL="0" indent="0">
              <a:buNone/>
            </a:pPr>
            <a:endParaRPr lang="en-US" sz="2000" dirty="0"/>
          </a:p>
        </p:txBody>
      </p:sp>
    </p:spTree>
    <p:extLst>
      <p:ext uri="{BB962C8B-B14F-4D97-AF65-F5344CB8AC3E}">
        <p14:creationId xmlns:p14="http://schemas.microsoft.com/office/powerpoint/2010/main" val="2005169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02212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DC39AB-DE60-4A61-811A-86A002E62E6C}"/>
              </a:ext>
            </a:extLst>
          </p:cNvPr>
          <p:cNvSpPr>
            <a:spLocks noGrp="1"/>
          </p:cNvSpPr>
          <p:nvPr>
            <p:ph type="title"/>
          </p:nvPr>
        </p:nvSpPr>
        <p:spPr>
          <a:xfrm>
            <a:off x="5011063" y="4735200"/>
            <a:ext cx="4660726" cy="1514185"/>
          </a:xfrm>
        </p:spPr>
        <p:txBody>
          <a:bodyPr vert="horz" lIns="91440" tIns="45720" rIns="91440" bIns="45720" rtlCol="0" anchor="t">
            <a:normAutofit fontScale="90000"/>
          </a:bodyPr>
          <a:lstStyle/>
          <a:p>
            <a:pPr algn="r"/>
            <a:r>
              <a:rPr lang="en-US" sz="4000" dirty="0">
                <a:solidFill>
                  <a:srgbClr val="000000"/>
                </a:solidFill>
              </a:rPr>
              <a:t>Employees should come prepared with PCP Provider Clinic Code.</a:t>
            </a:r>
          </a:p>
        </p:txBody>
      </p:sp>
      <p:sp>
        <p:nvSpPr>
          <p:cNvPr id="15"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0219"/>
            <a:ext cx="4383459"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2946" y="0"/>
            <a:ext cx="4185112"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AE895A6A-BC4B-4D4C-803A-1B4D007D5DFF}"/>
              </a:ext>
            </a:extLst>
          </p:cNvPr>
          <p:cNvPicPr>
            <a:picLocks noChangeAspect="1"/>
          </p:cNvPicPr>
          <p:nvPr/>
        </p:nvPicPr>
        <p:blipFill>
          <a:blip r:embed="rId3"/>
          <a:stretch>
            <a:fillRect/>
          </a:stretch>
        </p:blipFill>
        <p:spPr>
          <a:xfrm>
            <a:off x="4999055" y="608615"/>
            <a:ext cx="3604793" cy="971604"/>
          </a:xfrm>
          <a:prstGeom prst="rect">
            <a:avLst/>
          </a:prstGeom>
        </p:spPr>
      </p:pic>
      <p:pic>
        <p:nvPicPr>
          <p:cNvPr id="5" name="Picture 4">
            <a:extLst>
              <a:ext uri="{FF2B5EF4-FFF2-40B4-BE49-F238E27FC236}">
                <a16:creationId xmlns:a16="http://schemas.microsoft.com/office/drawing/2014/main" id="{2BD5267A-BCE6-49AB-A99D-C54D7161E84A}"/>
              </a:ext>
            </a:extLst>
          </p:cNvPr>
          <p:cNvPicPr>
            <a:picLocks noChangeAspect="1"/>
          </p:cNvPicPr>
          <p:nvPr/>
        </p:nvPicPr>
        <p:blipFill>
          <a:blip r:embed="rId4"/>
          <a:stretch>
            <a:fillRect/>
          </a:stretch>
        </p:blipFill>
        <p:spPr>
          <a:xfrm>
            <a:off x="0" y="3170097"/>
            <a:ext cx="4069716" cy="2107684"/>
          </a:xfrm>
          <a:prstGeom prst="rect">
            <a:avLst/>
          </a:prstGeom>
        </p:spPr>
      </p:pic>
      <p:sp>
        <p:nvSpPr>
          <p:cNvPr id="7" name="TextBox 6">
            <a:extLst>
              <a:ext uri="{FF2B5EF4-FFF2-40B4-BE49-F238E27FC236}">
                <a16:creationId xmlns:a16="http://schemas.microsoft.com/office/drawing/2014/main" id="{6501EA04-B0BA-405C-8269-1598B3DCD148}"/>
              </a:ext>
            </a:extLst>
          </p:cNvPr>
          <p:cNvSpPr txBox="1"/>
          <p:nvPr/>
        </p:nvSpPr>
        <p:spPr>
          <a:xfrm>
            <a:off x="9187380" y="706185"/>
            <a:ext cx="2933700" cy="584775"/>
          </a:xfrm>
          <a:prstGeom prst="rect">
            <a:avLst/>
          </a:prstGeom>
          <a:noFill/>
        </p:spPr>
        <p:txBody>
          <a:bodyPr wrap="square" rtlCol="0">
            <a:spAutoFit/>
          </a:bodyPr>
          <a:lstStyle/>
          <a:p>
            <a:r>
              <a:rPr lang="en-US" sz="3200" dirty="0">
                <a:latin typeface="+mj-lt"/>
              </a:rPr>
              <a:t>TRS Declination</a:t>
            </a:r>
          </a:p>
        </p:txBody>
      </p:sp>
    </p:spTree>
    <p:extLst>
      <p:ext uri="{BB962C8B-B14F-4D97-AF65-F5344CB8AC3E}">
        <p14:creationId xmlns:p14="http://schemas.microsoft.com/office/powerpoint/2010/main" val="2153510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5E922DC-A655-4310-AC67-454A73505E46}"/>
              </a:ext>
            </a:extLst>
          </p:cNvPr>
          <p:cNvSpPr>
            <a:spLocks noGrp="1"/>
          </p:cNvSpPr>
          <p:nvPr>
            <p:ph type="title"/>
          </p:nvPr>
        </p:nvSpPr>
        <p:spPr>
          <a:xfrm>
            <a:off x="196517" y="2053641"/>
            <a:ext cx="4455382" cy="2760098"/>
          </a:xfrm>
        </p:spPr>
        <p:txBody>
          <a:bodyPr vert="horz" lIns="91440" tIns="45720" rIns="91440" bIns="45720" rtlCol="0" anchor="ctr">
            <a:normAutofit/>
          </a:bodyPr>
          <a:lstStyle/>
          <a:p>
            <a:r>
              <a:rPr lang="en-US" kern="1200" dirty="0">
                <a:solidFill>
                  <a:srgbClr val="FFFFFF"/>
                </a:solidFill>
                <a:latin typeface="+mj-lt"/>
                <a:ea typeface="+mj-ea"/>
                <a:cs typeface="+mj-cs"/>
              </a:rPr>
              <a:t>TSHBP Medical</a:t>
            </a:r>
            <a:br>
              <a:rPr lang="en-US" kern="1200" dirty="0">
                <a:solidFill>
                  <a:srgbClr val="FFFFFF"/>
                </a:solidFill>
                <a:latin typeface="+mj-lt"/>
                <a:ea typeface="+mj-ea"/>
                <a:cs typeface="+mj-cs"/>
              </a:rPr>
            </a:br>
            <a:endParaRPr lang="en-US" sz="2400" kern="1200" dirty="0">
              <a:solidFill>
                <a:schemeClr val="bg1"/>
              </a:solidFill>
            </a:endParaRPr>
          </a:p>
        </p:txBody>
      </p:sp>
      <p:sp>
        <p:nvSpPr>
          <p:cNvPr id="3" name="Content Placeholder 2">
            <a:extLst>
              <a:ext uri="{FF2B5EF4-FFF2-40B4-BE49-F238E27FC236}">
                <a16:creationId xmlns:a16="http://schemas.microsoft.com/office/drawing/2014/main" id="{717499C8-3A1C-4147-AA7E-68FB7B96F990}"/>
              </a:ext>
            </a:extLst>
          </p:cNvPr>
          <p:cNvSpPr>
            <a:spLocks noGrp="1"/>
          </p:cNvSpPr>
          <p:nvPr>
            <p:ph sz="half" idx="1"/>
          </p:nvPr>
        </p:nvSpPr>
        <p:spPr>
          <a:xfrm>
            <a:off x="5699464" y="230820"/>
            <a:ext cx="5878978" cy="6320900"/>
          </a:xfrm>
        </p:spPr>
        <p:txBody>
          <a:bodyPr vert="horz" lIns="91440" tIns="45720" rIns="91440" bIns="45720" numCol="1" rtlCol="0" anchor="ctr">
            <a:normAutofit/>
          </a:bodyPr>
          <a:lstStyle/>
          <a:p>
            <a:r>
              <a:rPr lang="en-US" sz="2000" dirty="0">
                <a:solidFill>
                  <a:srgbClr val="000000"/>
                </a:solidFill>
              </a:rPr>
              <a:t>Post Cards</a:t>
            </a:r>
          </a:p>
          <a:p>
            <a:endParaRPr lang="en-US" sz="2000" dirty="0">
              <a:solidFill>
                <a:srgbClr val="000000"/>
              </a:solidFill>
            </a:endParaRPr>
          </a:p>
          <a:p>
            <a:r>
              <a:rPr lang="en-US" sz="2000" dirty="0">
                <a:solidFill>
                  <a:srgbClr val="000000"/>
                </a:solidFill>
              </a:rPr>
              <a:t>Acknowledgements </a:t>
            </a:r>
          </a:p>
          <a:p>
            <a:endParaRPr lang="en-US" sz="2000" dirty="0">
              <a:solidFill>
                <a:srgbClr val="000000"/>
              </a:solidFill>
            </a:endParaRPr>
          </a:p>
          <a:p>
            <a:r>
              <a:rPr lang="en-US" sz="2000" dirty="0">
                <a:solidFill>
                  <a:srgbClr val="000000"/>
                </a:solidFill>
              </a:rPr>
              <a:t>Employees will have to elect this plan</a:t>
            </a:r>
          </a:p>
          <a:p>
            <a:endParaRPr lang="en-US" sz="2000" dirty="0">
              <a:solidFill>
                <a:srgbClr val="000000"/>
              </a:solidFill>
            </a:endParaRPr>
          </a:p>
          <a:p>
            <a:r>
              <a:rPr lang="en-US" sz="2000" dirty="0">
                <a:solidFill>
                  <a:srgbClr val="000000"/>
                </a:solidFill>
              </a:rPr>
              <a:t>Employee Information Video </a:t>
            </a:r>
          </a:p>
          <a:p>
            <a:endParaRPr lang="en-US" sz="2000" dirty="0">
              <a:solidFill>
                <a:srgbClr val="000000"/>
              </a:solidFill>
            </a:endParaRPr>
          </a:p>
          <a:p>
            <a:r>
              <a:rPr lang="en-US" sz="2000" dirty="0">
                <a:solidFill>
                  <a:srgbClr val="000000"/>
                </a:solidFill>
              </a:rPr>
              <a:t>Care Coordinator</a:t>
            </a:r>
          </a:p>
          <a:p>
            <a:endParaRPr lang="en-US" sz="2000" dirty="0">
              <a:solidFill>
                <a:srgbClr val="000000"/>
              </a:solidFill>
            </a:endParaRPr>
          </a:p>
          <a:p>
            <a:r>
              <a:rPr lang="en-US" sz="2000" dirty="0">
                <a:solidFill>
                  <a:srgbClr val="000000"/>
                </a:solidFill>
              </a:rPr>
              <a:t>TRS Declination Page – any employee who declines TRS Medical will see this (even if they select TSHBP Medical)!</a:t>
            </a:r>
          </a:p>
          <a:p>
            <a:endParaRPr lang="en-US" sz="2000" dirty="0">
              <a:solidFill>
                <a:srgbClr val="000000"/>
              </a:solidFill>
            </a:endParaRPr>
          </a:p>
          <a:p>
            <a:r>
              <a:rPr lang="en-US" sz="2000" dirty="0">
                <a:solidFill>
                  <a:srgbClr val="000000"/>
                </a:solidFill>
              </a:rPr>
              <a:t>Employees can pool, but not split</a:t>
            </a:r>
          </a:p>
        </p:txBody>
      </p:sp>
    </p:spTree>
    <p:extLst>
      <p:ext uri="{BB962C8B-B14F-4D97-AF65-F5344CB8AC3E}">
        <p14:creationId xmlns:p14="http://schemas.microsoft.com/office/powerpoint/2010/main" val="2665397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02212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DC39AB-DE60-4A61-811A-86A002E62E6C}"/>
              </a:ext>
            </a:extLst>
          </p:cNvPr>
          <p:cNvSpPr>
            <a:spLocks noGrp="1"/>
          </p:cNvSpPr>
          <p:nvPr>
            <p:ph type="title"/>
          </p:nvPr>
        </p:nvSpPr>
        <p:spPr>
          <a:xfrm>
            <a:off x="5445299" y="4592325"/>
            <a:ext cx="5946579" cy="1514185"/>
          </a:xfrm>
        </p:spPr>
        <p:txBody>
          <a:bodyPr vert="horz" lIns="91440" tIns="45720" rIns="91440" bIns="45720" rtlCol="0" anchor="t">
            <a:normAutofit/>
          </a:bodyPr>
          <a:lstStyle/>
          <a:p>
            <a:pPr algn="r"/>
            <a:r>
              <a:rPr lang="en-US" sz="3400" dirty="0">
                <a:solidFill>
                  <a:srgbClr val="000000"/>
                </a:solidFill>
              </a:rPr>
              <a:t>Districts offering TSHBP will see additional plan information!</a:t>
            </a:r>
          </a:p>
        </p:txBody>
      </p:sp>
      <p:sp>
        <p:nvSpPr>
          <p:cNvPr id="21"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0219"/>
            <a:ext cx="4383459"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2946" y="0"/>
            <a:ext cx="4185112"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331DBCD4-88F5-49F1-8D37-83CE15EB39FF}"/>
              </a:ext>
            </a:extLst>
          </p:cNvPr>
          <p:cNvPicPr>
            <a:picLocks noChangeAspect="1"/>
          </p:cNvPicPr>
          <p:nvPr/>
        </p:nvPicPr>
        <p:blipFill>
          <a:blip r:embed="rId3"/>
          <a:stretch>
            <a:fillRect/>
          </a:stretch>
        </p:blipFill>
        <p:spPr>
          <a:xfrm>
            <a:off x="5200355" y="95249"/>
            <a:ext cx="3269633" cy="2276475"/>
          </a:xfrm>
          <a:prstGeom prst="rect">
            <a:avLst/>
          </a:prstGeom>
        </p:spPr>
      </p:pic>
      <p:pic>
        <p:nvPicPr>
          <p:cNvPr id="3" name="Picture 2">
            <a:extLst>
              <a:ext uri="{FF2B5EF4-FFF2-40B4-BE49-F238E27FC236}">
                <a16:creationId xmlns:a16="http://schemas.microsoft.com/office/drawing/2014/main" id="{81D71DDA-60B3-418B-982C-B88E97DBBFD0}"/>
              </a:ext>
            </a:extLst>
          </p:cNvPr>
          <p:cNvPicPr>
            <a:picLocks noChangeAspect="1"/>
          </p:cNvPicPr>
          <p:nvPr/>
        </p:nvPicPr>
        <p:blipFill rotWithShape="1">
          <a:blip r:embed="rId4"/>
          <a:srcRect l="-1947" t="-1041" r="11664" b="3128"/>
          <a:stretch/>
        </p:blipFill>
        <p:spPr>
          <a:xfrm>
            <a:off x="323181" y="2638523"/>
            <a:ext cx="3163437" cy="3564453"/>
          </a:xfrm>
          <a:prstGeom prst="rect">
            <a:avLst/>
          </a:prstGeom>
        </p:spPr>
      </p:pic>
    </p:spTree>
    <p:extLst>
      <p:ext uri="{BB962C8B-B14F-4D97-AF65-F5344CB8AC3E}">
        <p14:creationId xmlns:p14="http://schemas.microsoft.com/office/powerpoint/2010/main" val="339009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4CEF4-01D3-4AF7-9E84-F43030ACA972}"/>
              </a:ext>
            </a:extLst>
          </p:cNvPr>
          <p:cNvSpPr>
            <a:spLocks noGrp="1"/>
          </p:cNvSpPr>
          <p:nvPr>
            <p:ph type="title"/>
          </p:nvPr>
        </p:nvSpPr>
        <p:spPr>
          <a:xfrm>
            <a:off x="3392549" y="74872"/>
            <a:ext cx="5406902" cy="1482927"/>
          </a:xfrm>
        </p:spPr>
        <p:txBody>
          <a:bodyPr anchor="ctr">
            <a:normAutofit/>
          </a:bodyPr>
          <a:lstStyle/>
          <a:p>
            <a:r>
              <a:rPr lang="en-US" dirty="0">
                <a:latin typeface="Franklin Gothic Book" panose="020B0503020102020204" pitchFamily="34" charset="0"/>
                <a:cs typeface="Segoe UI" panose="020B0502040204020203" pitchFamily="34" charset="0"/>
              </a:rPr>
              <a:t>Enrollment Resources</a:t>
            </a:r>
          </a:p>
        </p:txBody>
      </p:sp>
      <p:sp>
        <p:nvSpPr>
          <p:cNvPr id="3" name="Content Placeholder 2">
            <a:extLst>
              <a:ext uri="{FF2B5EF4-FFF2-40B4-BE49-F238E27FC236}">
                <a16:creationId xmlns:a16="http://schemas.microsoft.com/office/drawing/2014/main" id="{31EFD88C-EC41-4850-9D1D-676D6AEE0358}"/>
              </a:ext>
            </a:extLst>
          </p:cNvPr>
          <p:cNvSpPr>
            <a:spLocks noGrp="1"/>
          </p:cNvSpPr>
          <p:nvPr>
            <p:ph idx="1"/>
          </p:nvPr>
        </p:nvSpPr>
        <p:spPr>
          <a:xfrm>
            <a:off x="774643" y="1365662"/>
            <a:ext cx="5543029" cy="5142016"/>
          </a:xfrm>
        </p:spPr>
        <p:txBody>
          <a:bodyPr vert="horz" lIns="91440" tIns="45720" rIns="91440" bIns="45720" rtlCol="0" anchor="t">
            <a:normAutofit fontScale="92500" lnSpcReduction="20000"/>
          </a:bodyPr>
          <a:lstStyle/>
          <a:p>
            <a:pPr marL="285750" indent="-285750"/>
            <a:r>
              <a:rPr lang="en-US" dirty="0">
                <a:solidFill>
                  <a:srgbClr val="000000"/>
                </a:solidFill>
              </a:rPr>
              <a:t>24/7 Online Enrollment</a:t>
            </a:r>
          </a:p>
          <a:p>
            <a:pPr marL="285750" indent="-285750"/>
            <a:r>
              <a:rPr lang="en-US" dirty="0">
                <a:solidFill>
                  <a:srgbClr val="000000"/>
                </a:solidFill>
              </a:rPr>
              <a:t>Benefits Portal</a:t>
            </a:r>
          </a:p>
          <a:p>
            <a:pPr marL="285750" indent="-285750"/>
            <a:r>
              <a:rPr lang="en-US" dirty="0">
                <a:solidFill>
                  <a:srgbClr val="000000"/>
                </a:solidFill>
              </a:rPr>
              <a:t>Email Broadcasts</a:t>
            </a:r>
          </a:p>
          <a:p>
            <a:pPr marL="285750" indent="-285750"/>
            <a:r>
              <a:rPr lang="en-US" dirty="0">
                <a:solidFill>
                  <a:srgbClr val="000000"/>
                </a:solidFill>
              </a:rPr>
              <a:t>Call center</a:t>
            </a:r>
          </a:p>
          <a:p>
            <a:pPr marL="285750" indent="-285750"/>
            <a:r>
              <a:rPr lang="en-US" dirty="0">
                <a:solidFill>
                  <a:srgbClr val="000000"/>
                </a:solidFill>
              </a:rPr>
              <a:t>Mobile App and Texting</a:t>
            </a:r>
          </a:p>
          <a:p>
            <a:pPr marL="285750" indent="-285750"/>
            <a:r>
              <a:rPr lang="en-US" dirty="0">
                <a:solidFill>
                  <a:srgbClr val="000000"/>
                </a:solidFill>
              </a:rPr>
              <a:t>Pre-Recorded Group Meetings</a:t>
            </a:r>
          </a:p>
          <a:p>
            <a:pPr marL="285750" indent="-285750"/>
            <a:r>
              <a:rPr lang="en-US" dirty="0">
                <a:solidFill>
                  <a:srgbClr val="000000"/>
                </a:solidFill>
              </a:rPr>
              <a:t>Virtual Group Meetings</a:t>
            </a:r>
          </a:p>
          <a:p>
            <a:pPr marL="285750" indent="-285750"/>
            <a:r>
              <a:rPr lang="en-US" dirty="0">
                <a:solidFill>
                  <a:srgbClr val="000000"/>
                </a:solidFill>
              </a:rPr>
              <a:t>Zendesk-Call Center and Scheduler</a:t>
            </a:r>
          </a:p>
          <a:p>
            <a:pPr marL="285750" indent="-285750"/>
            <a:r>
              <a:rPr lang="en-US" dirty="0">
                <a:solidFill>
                  <a:srgbClr val="000000"/>
                </a:solidFill>
              </a:rPr>
              <a:t>Enrollment Communication Tools</a:t>
            </a:r>
          </a:p>
          <a:p>
            <a:pPr marL="285750" indent="-285750"/>
            <a:r>
              <a:rPr lang="en-US" dirty="0">
                <a:cs typeface="Levenim MT" panose="02010502060101010101" pitchFamily="2" charset="-79"/>
              </a:rPr>
              <a:t>Easy Enrollment Flyer/Call resources</a:t>
            </a:r>
            <a:endParaRPr lang="en-US" dirty="0">
              <a:solidFill>
                <a:srgbClr val="000000"/>
              </a:solidFill>
            </a:endParaRPr>
          </a:p>
          <a:p>
            <a:pPr marL="285750" indent="-285750"/>
            <a:r>
              <a:rPr lang="en-US" dirty="0">
                <a:solidFill>
                  <a:srgbClr val="000000"/>
                </a:solidFill>
              </a:rPr>
              <a:t>Benefits EDU</a:t>
            </a:r>
          </a:p>
          <a:p>
            <a:pPr marL="742950" lvl="1" indent="-285750"/>
            <a:r>
              <a:rPr lang="en-US" dirty="0">
                <a:solidFill>
                  <a:srgbClr val="000000"/>
                </a:solidFill>
              </a:rPr>
              <a:t>Postcards and Flyers</a:t>
            </a:r>
          </a:p>
          <a:p>
            <a:pPr marL="742950" lvl="1" indent="-285750"/>
            <a:endParaRPr lang="en-US" dirty="0">
              <a:solidFill>
                <a:srgbClr val="000000"/>
              </a:solidFill>
            </a:endParaRPr>
          </a:p>
        </p:txBody>
      </p:sp>
      <p:pic>
        <p:nvPicPr>
          <p:cNvPr id="8" name="Graphic 7">
            <a:extLst>
              <a:ext uri="{FF2B5EF4-FFF2-40B4-BE49-F238E27FC236}">
                <a16:creationId xmlns:a16="http://schemas.microsoft.com/office/drawing/2014/main" id="{984A409A-26BF-476C-858A-CFA0EBFAB6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397072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5E922DC-A655-4310-AC67-454A73505E46}"/>
              </a:ext>
            </a:extLst>
          </p:cNvPr>
          <p:cNvSpPr>
            <a:spLocks noGrp="1"/>
          </p:cNvSpPr>
          <p:nvPr>
            <p:ph type="title"/>
          </p:nvPr>
        </p:nvSpPr>
        <p:spPr>
          <a:xfrm>
            <a:off x="180975" y="2053641"/>
            <a:ext cx="4128265" cy="2760098"/>
          </a:xfrm>
        </p:spPr>
        <p:txBody>
          <a:bodyPr vert="horz" lIns="91440" tIns="45720" rIns="91440" bIns="45720" rtlCol="0" anchor="ctr">
            <a:normAutofit/>
          </a:bodyPr>
          <a:lstStyle/>
          <a:p>
            <a:r>
              <a:rPr lang="en-US" kern="1200" dirty="0">
                <a:solidFill>
                  <a:srgbClr val="FFFFFF"/>
                </a:solidFill>
                <a:latin typeface="+mj-lt"/>
                <a:ea typeface="+mj-ea"/>
                <a:cs typeface="+mj-cs"/>
              </a:rPr>
              <a:t>Benefit Portal – Enroll Anytime, Anywhere!</a:t>
            </a:r>
          </a:p>
        </p:txBody>
      </p:sp>
      <p:sp>
        <p:nvSpPr>
          <p:cNvPr id="7" name="Rectangle 6">
            <a:extLst>
              <a:ext uri="{FF2B5EF4-FFF2-40B4-BE49-F238E27FC236}">
                <a16:creationId xmlns:a16="http://schemas.microsoft.com/office/drawing/2014/main" id="{CFE44A96-33DE-4B94-8322-EA82D28F31EB}"/>
              </a:ext>
            </a:extLst>
          </p:cNvPr>
          <p:cNvSpPr/>
          <p:nvPr/>
        </p:nvSpPr>
        <p:spPr>
          <a:xfrm>
            <a:off x="6109891" y="830917"/>
            <a:ext cx="6096000" cy="5196166"/>
          </a:xfrm>
          <a:prstGeom prst="rect">
            <a:avLst/>
          </a:prstGeom>
        </p:spPr>
        <p:txBody>
          <a:bodyPr>
            <a:spAutoFit/>
          </a:bodyPr>
          <a:lstStyle/>
          <a:p>
            <a:pPr marL="285750" indent="-285750">
              <a:lnSpc>
                <a:spcPct val="150000"/>
              </a:lnSpc>
              <a:buFont typeface="Wingdings" panose="05000000000000000000" pitchFamily="2" charset="2"/>
              <a:buChar char="§"/>
            </a:pPr>
            <a:r>
              <a:rPr lang="en-US" sz="2800" dirty="0">
                <a:cs typeface="Levenim MT" panose="02010502060101010101" pitchFamily="2" charset="-79"/>
              </a:rPr>
              <a:t>Web based enrollment portal</a:t>
            </a:r>
          </a:p>
          <a:p>
            <a:pPr marL="285750" indent="-285750">
              <a:lnSpc>
                <a:spcPct val="150000"/>
              </a:lnSpc>
              <a:buFont typeface="Wingdings" panose="05000000000000000000" pitchFamily="2" charset="2"/>
              <a:buChar char="§"/>
            </a:pPr>
            <a:r>
              <a:rPr lang="en-US" sz="2800" dirty="0">
                <a:cs typeface="Levenim MT" panose="02010502060101010101" pitchFamily="2" charset="-79"/>
              </a:rPr>
              <a:t>Access 24/7</a:t>
            </a:r>
          </a:p>
          <a:p>
            <a:pPr marL="285750" indent="-285750">
              <a:lnSpc>
                <a:spcPct val="150000"/>
              </a:lnSpc>
              <a:buFont typeface="Wingdings" panose="05000000000000000000" pitchFamily="2" charset="2"/>
              <a:buChar char="§"/>
            </a:pPr>
            <a:r>
              <a:rPr lang="en-US" sz="2800" dirty="0">
                <a:cs typeface="Levenim MT" panose="02010502060101010101" pitchFamily="2" charset="-79"/>
              </a:rPr>
              <a:t>Detailed Benefit Information</a:t>
            </a:r>
          </a:p>
          <a:p>
            <a:pPr marL="285750" indent="-285750">
              <a:lnSpc>
                <a:spcPct val="150000"/>
              </a:lnSpc>
              <a:buFont typeface="Wingdings" panose="05000000000000000000" pitchFamily="2" charset="2"/>
              <a:buChar char="§"/>
            </a:pPr>
            <a:r>
              <a:rPr lang="en-US" sz="2800" dirty="0">
                <a:cs typeface="Levenim MT" panose="02010502060101010101" pitchFamily="2" charset="-79"/>
              </a:rPr>
              <a:t>Carrier Contact Information</a:t>
            </a:r>
          </a:p>
          <a:p>
            <a:pPr marL="285750" indent="-285750">
              <a:lnSpc>
                <a:spcPct val="150000"/>
              </a:lnSpc>
              <a:buFont typeface="Wingdings" panose="05000000000000000000" pitchFamily="2" charset="2"/>
              <a:buChar char="§"/>
            </a:pPr>
            <a:r>
              <a:rPr lang="en-US" sz="2800" dirty="0">
                <a:cs typeface="Levenim MT" panose="02010502060101010101" pitchFamily="2" charset="-79"/>
              </a:rPr>
              <a:t>Claim Forms</a:t>
            </a:r>
          </a:p>
          <a:p>
            <a:pPr marL="285750" indent="-285750">
              <a:lnSpc>
                <a:spcPct val="150000"/>
              </a:lnSpc>
              <a:buFont typeface="Wingdings" panose="05000000000000000000" pitchFamily="2" charset="2"/>
              <a:buChar char="§"/>
            </a:pPr>
            <a:r>
              <a:rPr lang="en-US" sz="2800" dirty="0">
                <a:cs typeface="Levenim MT" panose="02010502060101010101" pitchFamily="2" charset="-79"/>
              </a:rPr>
              <a:t>Links to Insurance providers</a:t>
            </a:r>
          </a:p>
          <a:p>
            <a:pPr marL="285750" indent="-285750">
              <a:lnSpc>
                <a:spcPct val="150000"/>
              </a:lnSpc>
              <a:buFont typeface="Wingdings" panose="05000000000000000000" pitchFamily="2" charset="2"/>
              <a:buChar char="§"/>
            </a:pPr>
            <a:r>
              <a:rPr lang="en-US" sz="2800" dirty="0">
                <a:cs typeface="Levenim MT" panose="02010502060101010101" pitchFamily="2" charset="-79"/>
              </a:rPr>
              <a:t>Benefit Guide</a:t>
            </a:r>
          </a:p>
          <a:p>
            <a:pPr marL="285750" indent="-285750">
              <a:lnSpc>
                <a:spcPct val="150000"/>
              </a:lnSpc>
              <a:buFont typeface="Wingdings" panose="05000000000000000000" pitchFamily="2" charset="2"/>
              <a:buChar char="§"/>
            </a:pPr>
            <a:r>
              <a:rPr lang="en-US" sz="2800" dirty="0">
                <a:cs typeface="Levenim MT" panose="02010502060101010101" pitchFamily="2" charset="-79"/>
              </a:rPr>
              <a:t>Temporary ID Cards</a:t>
            </a:r>
          </a:p>
        </p:txBody>
      </p:sp>
    </p:spTree>
    <p:extLst>
      <p:ext uri="{BB962C8B-B14F-4D97-AF65-F5344CB8AC3E}">
        <p14:creationId xmlns:p14="http://schemas.microsoft.com/office/powerpoint/2010/main" val="1115983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781794_Research presentation_RVA_v3" id="{DF2794B4-2314-4F87-8639-5DCB9EEE28EE}" vid="{3B969E49-204F-4FF6-BD10-D26195B8D4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AB02E3-5ADF-4BF0-9C1B-35CDF3FE9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C7D9E6-B0D9-433E-BD46-EB60F64F4DA8}">
  <ds:schemaRefs>
    <ds:schemaRef ds:uri="http://schemas.microsoft.com/office/infopath/2007/PartnerControls"/>
    <ds:schemaRef ds:uri="http://purl.org/dc/elements/1.1/"/>
    <ds:schemaRef ds:uri="http://purl.org/dc/dcmitype/"/>
    <ds:schemaRef ds:uri="http://purl.org/dc/terms/"/>
    <ds:schemaRef ds:uri="http://schemas.microsoft.com/office/2006/documentManagement/types"/>
    <ds:schemaRef ds:uri="http://schemas.microsoft.com/office/2006/metadata/properties"/>
    <ds:schemaRef ds:uri="16c05727-aa75-4e4a-9b5f-8a80a1165891"/>
    <ds:schemaRef ds:uri="http://schemas.openxmlformats.org/package/2006/metadata/core-properties"/>
    <ds:schemaRef ds:uri="71af3243-3dd4-4a8d-8c0d-dd76da1f02a5"/>
    <ds:schemaRef ds:uri="http://www.w3.org/XML/1998/namespace"/>
  </ds:schemaRefs>
</ds:datastoreItem>
</file>

<file path=customXml/itemProps3.xml><?xml version="1.0" encoding="utf-8"?>
<ds:datastoreItem xmlns:ds="http://schemas.openxmlformats.org/officeDocument/2006/customXml" ds:itemID="{5CA875DA-F9FD-4F83-A049-3B1027B542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1732</Words>
  <Application>Microsoft Office PowerPoint</Application>
  <PresentationFormat>Widescreen</PresentationFormat>
  <Paragraphs>178</Paragraphs>
  <Slides>20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Franklin Gothic Book</vt:lpstr>
      <vt:lpstr>Segoe UI</vt:lpstr>
      <vt:lpstr>Wingdings</vt:lpstr>
      <vt:lpstr>Office Theme</vt:lpstr>
      <vt:lpstr>2020 Enrollment Preparation</vt:lpstr>
      <vt:lpstr>Don’t worry, we got you! </vt:lpstr>
      <vt:lpstr>Important Information</vt:lpstr>
      <vt:lpstr>TRS Medical</vt:lpstr>
      <vt:lpstr>Employees should come prepared with PCP Provider Clinic Code.</vt:lpstr>
      <vt:lpstr>TSHBP Medical </vt:lpstr>
      <vt:lpstr>Districts offering TSHBP will see additional plan information!</vt:lpstr>
      <vt:lpstr>Enrollment Resources</vt:lpstr>
      <vt:lpstr>Benefit Portal – Enroll Anytime, Anywhere!</vt:lpstr>
      <vt:lpstr>Call Center – your employees are never alone!</vt:lpstr>
      <vt:lpstr>Employee Checklist – employees will know when they are ready! </vt:lpstr>
      <vt:lpstr>Benefits EDU – your district has never looked so fancy!</vt:lpstr>
      <vt:lpstr>HUB How To’s</vt:lpstr>
      <vt:lpstr>Resetting Passwords – it’s so easy!</vt:lpstr>
      <vt:lpstr>Login Statistics – keep track of your enrollment!</vt:lpstr>
      <vt:lpstr>User Locks – we all get stuck sometimes! </vt:lpstr>
      <vt:lpstr>Beneficiaries – it’s a 2 Step process! </vt:lpstr>
      <vt:lpstr>Employee History – in case they forget! </vt:lpstr>
      <vt:lpstr>It’s ALL about YOU!</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2020-06-29T14:19:51Z</dcterms:created>
  <dcterms:modified xsi:type="dcterms:W3CDTF">2020-07-02T16:08:29Z</dcterms:modified>
</cp:coreProperties>
</file>